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Open Sans" panose="020B0606030504020204" pitchFamily="3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84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459D-27C7-1B05-0BA9-F4B026F47D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A8E97C-A35D-368A-5445-4ADF2D61B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E068B-AC99-0263-5234-2134118B04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E9B7C5-437E-7455-AE78-DCBD9B24EC12}"/>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6213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B265B-6B6B-06A9-2CA5-082793885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8A2FD-CF6B-55D8-4192-DEEC2858EE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75A9EC-A05E-0C99-9317-6E0EEB17A4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185D9-9524-5D9C-4A74-68CBED7A3D5B}"/>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080966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FFEE5-FB1D-D393-9813-8BEAFD62F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22134-DA3D-C1EE-F328-8E8630BE68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478A40-7347-31E4-6A86-063D1E9541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9C6FFB-8D10-CD40-BFAC-C161A1E78A3B}"/>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65216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11D5D-36F5-5A29-6D7B-C88E6F1724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7BE69-416D-768F-45A0-7976BDDFE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BB9155-6A47-1B80-E72F-140A0A1698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CF3D81-3A7A-0C91-CB83-0A70784B8940}"/>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68298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MY"/>
          </a:p>
        </p:txBody>
      </p:sp>
      <p:sp>
        <p:nvSpPr>
          <p:cNvPr id="3" name="Shape 1"/>
          <p:cNvSpPr/>
          <p:nvPr/>
        </p:nvSpPr>
        <p:spPr>
          <a:xfrm>
            <a:off x="0" y="0"/>
            <a:ext cx="14630400" cy="8229600"/>
          </a:xfrm>
          <a:prstGeom prst="rect">
            <a:avLst/>
          </a:prstGeom>
          <a:solidFill>
            <a:srgbClr val="FFFCFA"/>
          </a:solidFill>
          <a:ln/>
        </p:spPr>
        <p:txBody>
          <a:bodyPr/>
          <a:lstStyle/>
          <a:p>
            <a:endParaRPr lang="en-MY"/>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figma.com/make/o6TdjCAHJgBHUe2UtSHrlm/Marketplace-Mobile-App?p=f&amp;fullscreen=1"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2.png"/><Relationship Id="rId4" Type="http://schemas.openxmlformats.org/officeDocument/2006/relationships/image" Target="../media/image20.pn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555438"/>
            <a:ext cx="11713845"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Solving Student Needs Through Design Thinking</a:t>
            </a:r>
            <a:endParaRPr lang="en-US" sz="4450" dirty="0"/>
          </a:p>
        </p:txBody>
      </p:sp>
      <p:sp>
        <p:nvSpPr>
          <p:cNvPr id="3" name="Text 1"/>
          <p:cNvSpPr/>
          <p:nvPr/>
        </p:nvSpPr>
        <p:spPr>
          <a:xfrm>
            <a:off x="793790" y="360437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Good morning, everyone! Our team is excited to share our Design Thinking project, which tackles a significant challenge faced by university students: the struggle to buy and sell second-hand academic reference materials safely, trustworthily, and efficiently.</a:t>
            </a:r>
            <a:endParaRPr lang="en-US" sz="1750" dirty="0"/>
          </a:p>
        </p:txBody>
      </p:sp>
      <p:sp>
        <p:nvSpPr>
          <p:cNvPr id="4" name="Text 2"/>
          <p:cNvSpPr/>
          <p:nvPr/>
        </p:nvSpPr>
        <p:spPr>
          <a:xfrm>
            <a:off x="793790" y="494823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This isn't just about developing an application; it's about deeply understanding user needs, pinpointing critical pain points, and crafting a solution that genuinely serves the student community.</a:t>
            </a:r>
            <a:endParaRPr lang="en-US" sz="1750" dirty="0"/>
          </a:p>
        </p:txBody>
      </p:sp>
      <p:pic>
        <p:nvPicPr>
          <p:cNvPr id="6" name="Picture 5">
            <a:extLst>
              <a:ext uri="{FF2B5EF4-FFF2-40B4-BE49-F238E27FC236}">
                <a16:creationId xmlns:a16="http://schemas.microsoft.com/office/drawing/2014/main" id="{5A057C05-4477-F7A9-075F-7D9228F2522D}"/>
              </a:ext>
            </a:extLst>
          </p:cNvPr>
          <p:cNvPicPr>
            <a:picLocks noChangeAspect="1"/>
          </p:cNvPicPr>
          <p:nvPr/>
        </p:nvPicPr>
        <p:blipFill>
          <a:blip r:embed="rId3"/>
          <a:stretch>
            <a:fillRect/>
          </a:stretch>
        </p:blipFill>
        <p:spPr>
          <a:xfrm>
            <a:off x="12846205" y="7716645"/>
            <a:ext cx="1784195" cy="4192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CE4E5-03F8-8E35-90B6-86240286DB0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C2F956F-C6D9-10CB-AF12-CBA1C711DE07}"/>
              </a:ext>
            </a:extLst>
          </p:cNvPr>
          <p:cNvSpPr/>
          <p:nvPr/>
        </p:nvSpPr>
        <p:spPr>
          <a:xfrm>
            <a:off x="793787" y="591822"/>
            <a:ext cx="6957655" cy="708779"/>
          </a:xfrm>
          <a:prstGeom prst="rect">
            <a:avLst/>
          </a:prstGeom>
          <a:noFill/>
          <a:ln/>
        </p:spPr>
        <p:txBody>
          <a:bodyPr wrap="none" lIns="0" tIns="0" rIns="0" bIns="0" rtlCol="0" anchor="t"/>
          <a:lstStyle/>
          <a:p>
            <a:pPr marL="0" indent="0" algn="l">
              <a:lnSpc>
                <a:spcPts val="5550"/>
              </a:lnSpc>
              <a:buNone/>
            </a:pPr>
            <a:r>
              <a:rPr lang="en-US" sz="4450" b="1" dirty="0" err="1">
                <a:solidFill>
                  <a:srgbClr val="443728"/>
                </a:solidFill>
                <a:latin typeface="Crimson Pro Bold" pitchFamily="34" charset="0"/>
                <a:ea typeface="Crimson Pro Bold" pitchFamily="34" charset="-122"/>
                <a:cs typeface="Crimson Pro Bold" pitchFamily="34" charset="-120"/>
              </a:rPr>
              <a:t>QnA</a:t>
            </a:r>
            <a:endParaRPr lang="en-US" sz="4450" dirty="0"/>
          </a:p>
        </p:txBody>
      </p:sp>
      <p:sp>
        <p:nvSpPr>
          <p:cNvPr id="4" name="Text 2">
            <a:extLst>
              <a:ext uri="{FF2B5EF4-FFF2-40B4-BE49-F238E27FC236}">
                <a16:creationId xmlns:a16="http://schemas.microsoft.com/office/drawing/2014/main" id="{02363C5E-CEFB-E539-3599-E4FC7BBAA427}"/>
              </a:ext>
            </a:extLst>
          </p:cNvPr>
          <p:cNvSpPr/>
          <p:nvPr/>
        </p:nvSpPr>
        <p:spPr>
          <a:xfrm>
            <a:off x="1027960" y="1635517"/>
            <a:ext cx="13042821" cy="840248"/>
          </a:xfrm>
          <a:prstGeom prst="rect">
            <a:avLst/>
          </a:prstGeom>
          <a:noFill/>
          <a:ln/>
        </p:spPr>
        <p:txBody>
          <a:bodyPr wrap="none" lIns="0" tIns="0" rIns="0" bIns="0" rtlCol="0" anchor="t"/>
          <a:lstStyle/>
          <a:p>
            <a:pPr marL="342900" indent="-342900">
              <a:lnSpc>
                <a:spcPts val="2850"/>
              </a:lnSpc>
              <a:buSzPct val="100000"/>
              <a:buAutoNum type="arabicPeriod"/>
            </a:pPr>
            <a:r>
              <a:rPr lang="en-US" sz="2800" dirty="0"/>
              <a:t>How many respondents did we collect via Google Form? </a:t>
            </a:r>
          </a:p>
          <a:p>
            <a:pPr>
              <a:lnSpc>
                <a:spcPts val="2850"/>
              </a:lnSpc>
              <a:buSzPct val="100000"/>
            </a:pPr>
            <a:endParaRPr lang="en-US" sz="2800" dirty="0"/>
          </a:p>
          <a:p>
            <a:pPr>
              <a:lnSpc>
                <a:spcPts val="2850"/>
              </a:lnSpc>
              <a:buSzPct val="100000"/>
            </a:pPr>
            <a:r>
              <a:rPr lang="en-US" sz="2800" dirty="0"/>
              <a:t>Ans: 60 respondents </a:t>
            </a:r>
          </a:p>
        </p:txBody>
      </p:sp>
      <p:pic>
        <p:nvPicPr>
          <p:cNvPr id="8" name="Picture 7">
            <a:extLst>
              <a:ext uri="{FF2B5EF4-FFF2-40B4-BE49-F238E27FC236}">
                <a16:creationId xmlns:a16="http://schemas.microsoft.com/office/drawing/2014/main" id="{C92856E0-8FB6-71E6-45E7-0915F4E81F39}"/>
              </a:ext>
            </a:extLst>
          </p:cNvPr>
          <p:cNvPicPr>
            <a:picLocks noChangeAspect="1"/>
          </p:cNvPicPr>
          <p:nvPr/>
        </p:nvPicPr>
        <p:blipFill>
          <a:blip r:embed="rId3"/>
          <a:stretch>
            <a:fillRect/>
          </a:stretch>
        </p:blipFill>
        <p:spPr>
          <a:xfrm>
            <a:off x="12846205" y="7716645"/>
            <a:ext cx="1784195" cy="419242"/>
          </a:xfrm>
          <a:prstGeom prst="rect">
            <a:avLst/>
          </a:prstGeom>
        </p:spPr>
      </p:pic>
      <p:sp>
        <p:nvSpPr>
          <p:cNvPr id="10" name="Text 2">
            <a:extLst>
              <a:ext uri="{FF2B5EF4-FFF2-40B4-BE49-F238E27FC236}">
                <a16:creationId xmlns:a16="http://schemas.microsoft.com/office/drawing/2014/main" id="{2275ABA1-16C8-F359-6BDA-B9FF98C492A5}"/>
              </a:ext>
            </a:extLst>
          </p:cNvPr>
          <p:cNvSpPr/>
          <p:nvPr/>
        </p:nvSpPr>
        <p:spPr>
          <a:xfrm>
            <a:off x="1027962" y="3611042"/>
            <a:ext cx="13042821" cy="1518519"/>
          </a:xfrm>
          <a:prstGeom prst="rect">
            <a:avLst/>
          </a:prstGeom>
          <a:noFill/>
          <a:ln/>
        </p:spPr>
        <p:txBody>
          <a:bodyPr wrap="none" lIns="0" tIns="0" rIns="0" bIns="0" rtlCol="0" anchor="t"/>
          <a:lstStyle/>
          <a:p>
            <a:pPr>
              <a:lnSpc>
                <a:spcPts val="2850"/>
              </a:lnSpc>
              <a:buSzPct val="100000"/>
            </a:pPr>
            <a:r>
              <a:rPr lang="en-US" sz="2800" dirty="0"/>
              <a:t>2. List 2 solutions that we mentioned to solve the issue.</a:t>
            </a:r>
          </a:p>
        </p:txBody>
      </p:sp>
      <p:sp>
        <p:nvSpPr>
          <p:cNvPr id="11" name="Text 2">
            <a:extLst>
              <a:ext uri="{FF2B5EF4-FFF2-40B4-BE49-F238E27FC236}">
                <a16:creationId xmlns:a16="http://schemas.microsoft.com/office/drawing/2014/main" id="{5056D60A-D167-128F-AD5B-D82146BF8333}"/>
              </a:ext>
            </a:extLst>
          </p:cNvPr>
          <p:cNvSpPr/>
          <p:nvPr/>
        </p:nvSpPr>
        <p:spPr>
          <a:xfrm>
            <a:off x="1027961" y="5631174"/>
            <a:ext cx="13042821" cy="840248"/>
          </a:xfrm>
          <a:prstGeom prst="rect">
            <a:avLst/>
          </a:prstGeom>
          <a:noFill/>
          <a:ln/>
        </p:spPr>
        <p:txBody>
          <a:bodyPr wrap="none" lIns="0" tIns="0" rIns="0" bIns="0" rtlCol="0" anchor="t"/>
          <a:lstStyle/>
          <a:p>
            <a:pPr>
              <a:lnSpc>
                <a:spcPts val="2850"/>
              </a:lnSpc>
              <a:buSzPct val="100000"/>
            </a:pPr>
            <a:r>
              <a:rPr lang="en-US" sz="2800" dirty="0"/>
              <a:t>3. What application did we use to make our prototype? </a:t>
            </a:r>
          </a:p>
          <a:p>
            <a:pPr>
              <a:lnSpc>
                <a:spcPts val="2850"/>
              </a:lnSpc>
              <a:buSzPct val="100000"/>
            </a:pPr>
            <a:endParaRPr lang="en-US" sz="2800" dirty="0"/>
          </a:p>
        </p:txBody>
      </p:sp>
    </p:spTree>
    <p:extLst>
      <p:ext uri="{BB962C8B-B14F-4D97-AF65-F5344CB8AC3E}">
        <p14:creationId xmlns:p14="http://schemas.microsoft.com/office/powerpoint/2010/main" val="166881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876A-B416-A0BF-2087-72B368E10AF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1ADFD65-C88E-BB1B-55EE-E8E157C0491A}"/>
              </a:ext>
            </a:extLst>
          </p:cNvPr>
          <p:cNvSpPr/>
          <p:nvPr/>
        </p:nvSpPr>
        <p:spPr>
          <a:xfrm>
            <a:off x="793787" y="591822"/>
            <a:ext cx="6957655" cy="708779"/>
          </a:xfrm>
          <a:prstGeom prst="rect">
            <a:avLst/>
          </a:prstGeom>
          <a:noFill/>
          <a:ln/>
        </p:spPr>
        <p:txBody>
          <a:bodyPr wrap="none" lIns="0" tIns="0" rIns="0" bIns="0" rtlCol="0" anchor="t"/>
          <a:lstStyle/>
          <a:p>
            <a:pPr marL="0" indent="0" algn="l">
              <a:lnSpc>
                <a:spcPts val="5550"/>
              </a:lnSpc>
              <a:buNone/>
            </a:pPr>
            <a:r>
              <a:rPr lang="en-US" sz="4450" b="1" dirty="0" err="1">
                <a:solidFill>
                  <a:srgbClr val="443728"/>
                </a:solidFill>
                <a:latin typeface="Crimson Pro Bold" pitchFamily="34" charset="0"/>
                <a:ea typeface="Crimson Pro Bold" pitchFamily="34" charset="-122"/>
                <a:cs typeface="Crimson Pro Bold" pitchFamily="34" charset="-120"/>
              </a:rPr>
              <a:t>QnA</a:t>
            </a:r>
            <a:endParaRPr lang="en-US" sz="4450" dirty="0"/>
          </a:p>
        </p:txBody>
      </p:sp>
      <p:sp>
        <p:nvSpPr>
          <p:cNvPr id="4" name="Text 2">
            <a:extLst>
              <a:ext uri="{FF2B5EF4-FFF2-40B4-BE49-F238E27FC236}">
                <a16:creationId xmlns:a16="http://schemas.microsoft.com/office/drawing/2014/main" id="{19D1D363-AB15-E070-5DD6-DB6880382A9F}"/>
              </a:ext>
            </a:extLst>
          </p:cNvPr>
          <p:cNvSpPr/>
          <p:nvPr/>
        </p:nvSpPr>
        <p:spPr>
          <a:xfrm>
            <a:off x="1027960" y="1635517"/>
            <a:ext cx="13042821" cy="840248"/>
          </a:xfrm>
          <a:prstGeom prst="rect">
            <a:avLst/>
          </a:prstGeom>
          <a:noFill/>
          <a:ln/>
        </p:spPr>
        <p:txBody>
          <a:bodyPr wrap="none" lIns="0" tIns="0" rIns="0" bIns="0" rtlCol="0" anchor="t"/>
          <a:lstStyle/>
          <a:p>
            <a:pPr marL="342900" indent="-342900">
              <a:lnSpc>
                <a:spcPts val="2850"/>
              </a:lnSpc>
              <a:buSzPct val="100000"/>
              <a:buAutoNum type="arabicPeriod"/>
            </a:pPr>
            <a:r>
              <a:rPr lang="en-US" sz="2800" dirty="0"/>
              <a:t>How many respondents did we collect via Google Form? </a:t>
            </a:r>
          </a:p>
          <a:p>
            <a:pPr>
              <a:lnSpc>
                <a:spcPts val="2850"/>
              </a:lnSpc>
              <a:buSzPct val="100000"/>
            </a:pPr>
            <a:endParaRPr lang="en-US" sz="2800" dirty="0"/>
          </a:p>
          <a:p>
            <a:pPr>
              <a:lnSpc>
                <a:spcPts val="2850"/>
              </a:lnSpc>
              <a:buSzPct val="100000"/>
            </a:pPr>
            <a:r>
              <a:rPr lang="en-US" sz="2800" dirty="0"/>
              <a:t>Ans: 60 respondents </a:t>
            </a:r>
          </a:p>
        </p:txBody>
      </p:sp>
      <p:pic>
        <p:nvPicPr>
          <p:cNvPr id="8" name="Picture 7">
            <a:extLst>
              <a:ext uri="{FF2B5EF4-FFF2-40B4-BE49-F238E27FC236}">
                <a16:creationId xmlns:a16="http://schemas.microsoft.com/office/drawing/2014/main" id="{7A5148DE-93A6-0C16-6C77-F270642EAB17}"/>
              </a:ext>
            </a:extLst>
          </p:cNvPr>
          <p:cNvPicPr>
            <a:picLocks noChangeAspect="1"/>
          </p:cNvPicPr>
          <p:nvPr/>
        </p:nvPicPr>
        <p:blipFill>
          <a:blip r:embed="rId3"/>
          <a:stretch>
            <a:fillRect/>
          </a:stretch>
        </p:blipFill>
        <p:spPr>
          <a:xfrm>
            <a:off x="12846205" y="7716645"/>
            <a:ext cx="1784195" cy="419242"/>
          </a:xfrm>
          <a:prstGeom prst="rect">
            <a:avLst/>
          </a:prstGeom>
        </p:spPr>
      </p:pic>
      <p:sp>
        <p:nvSpPr>
          <p:cNvPr id="10" name="Text 2">
            <a:extLst>
              <a:ext uri="{FF2B5EF4-FFF2-40B4-BE49-F238E27FC236}">
                <a16:creationId xmlns:a16="http://schemas.microsoft.com/office/drawing/2014/main" id="{290AE4A9-FEBC-E2A9-3B63-486EA56C7C4E}"/>
              </a:ext>
            </a:extLst>
          </p:cNvPr>
          <p:cNvSpPr/>
          <p:nvPr/>
        </p:nvSpPr>
        <p:spPr>
          <a:xfrm>
            <a:off x="1027962" y="3611042"/>
            <a:ext cx="13042821" cy="1518519"/>
          </a:xfrm>
          <a:prstGeom prst="rect">
            <a:avLst/>
          </a:prstGeom>
          <a:noFill/>
          <a:ln/>
        </p:spPr>
        <p:txBody>
          <a:bodyPr wrap="none" lIns="0" tIns="0" rIns="0" bIns="0" rtlCol="0" anchor="t"/>
          <a:lstStyle/>
          <a:p>
            <a:pPr>
              <a:lnSpc>
                <a:spcPts val="2850"/>
              </a:lnSpc>
              <a:buSzPct val="100000"/>
            </a:pPr>
            <a:r>
              <a:rPr lang="en-US" sz="2800" dirty="0"/>
              <a:t>2. List 2 solutions that we mentioned to solve the issue.</a:t>
            </a:r>
          </a:p>
          <a:p>
            <a:pPr>
              <a:lnSpc>
                <a:spcPts val="2850"/>
              </a:lnSpc>
              <a:buSzPct val="100000"/>
            </a:pPr>
            <a:r>
              <a:rPr lang="en-US" sz="2000" dirty="0"/>
              <a:t>-</a:t>
            </a:r>
            <a:r>
              <a:rPr lang="en-US" sz="2000" b="1" dirty="0">
                <a:solidFill>
                  <a:srgbClr val="443728"/>
                </a:solidFill>
                <a:latin typeface="Crimson Pro Bold" pitchFamily="34" charset="0"/>
                <a:ea typeface="Crimson Pro Bold" pitchFamily="34" charset="-122"/>
                <a:cs typeface="Crimson Pro Bold" pitchFamily="34" charset="-120"/>
              </a:rPr>
              <a:t>Enhanced Trust &amp; Accountability			</a:t>
            </a: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Transparent Listings</a:t>
            </a:r>
          </a:p>
          <a:p>
            <a:pPr>
              <a:lnSpc>
                <a:spcPts val="2850"/>
              </a:lnSpc>
              <a:buSzPct val="100000"/>
            </a:pP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Smart Search &amp; Discovery			</a:t>
            </a: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Fair Pricing</a:t>
            </a:r>
          </a:p>
          <a:p>
            <a:pPr>
              <a:lnSpc>
                <a:spcPts val="2850"/>
              </a:lnSpc>
              <a:buSzPct val="100000"/>
            </a:pP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Safe Exchange Logistics</a:t>
            </a:r>
            <a:endParaRPr lang="en-US" sz="2000" dirty="0"/>
          </a:p>
          <a:p>
            <a:pPr>
              <a:lnSpc>
                <a:spcPts val="2850"/>
              </a:lnSpc>
              <a:buSzPct val="100000"/>
            </a:pPr>
            <a:endParaRPr lang="en-US" sz="2000" dirty="0"/>
          </a:p>
        </p:txBody>
      </p:sp>
      <p:sp>
        <p:nvSpPr>
          <p:cNvPr id="11" name="Text 2">
            <a:extLst>
              <a:ext uri="{FF2B5EF4-FFF2-40B4-BE49-F238E27FC236}">
                <a16:creationId xmlns:a16="http://schemas.microsoft.com/office/drawing/2014/main" id="{6D97B63C-F7CE-04B0-614C-CBDA758ED03F}"/>
              </a:ext>
            </a:extLst>
          </p:cNvPr>
          <p:cNvSpPr/>
          <p:nvPr/>
        </p:nvSpPr>
        <p:spPr>
          <a:xfrm>
            <a:off x="1027961" y="5631174"/>
            <a:ext cx="13042821" cy="840248"/>
          </a:xfrm>
          <a:prstGeom prst="rect">
            <a:avLst/>
          </a:prstGeom>
          <a:noFill/>
          <a:ln/>
        </p:spPr>
        <p:txBody>
          <a:bodyPr wrap="none" lIns="0" tIns="0" rIns="0" bIns="0" rtlCol="0" anchor="t"/>
          <a:lstStyle/>
          <a:p>
            <a:pPr>
              <a:lnSpc>
                <a:spcPts val="2850"/>
              </a:lnSpc>
              <a:buSzPct val="100000"/>
            </a:pPr>
            <a:r>
              <a:rPr lang="en-US" sz="2800" dirty="0"/>
              <a:t>3. What application did we use to make our prototype? </a:t>
            </a:r>
          </a:p>
        </p:txBody>
      </p:sp>
    </p:spTree>
    <p:extLst>
      <p:ext uri="{BB962C8B-B14F-4D97-AF65-F5344CB8AC3E}">
        <p14:creationId xmlns:p14="http://schemas.microsoft.com/office/powerpoint/2010/main" val="300482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D419F-B178-D085-C7CB-7100D891229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75A776E-1AAD-339E-18A3-DCF70A2078AD}"/>
              </a:ext>
            </a:extLst>
          </p:cNvPr>
          <p:cNvSpPr/>
          <p:nvPr/>
        </p:nvSpPr>
        <p:spPr>
          <a:xfrm>
            <a:off x="793787" y="591822"/>
            <a:ext cx="6957655" cy="708779"/>
          </a:xfrm>
          <a:prstGeom prst="rect">
            <a:avLst/>
          </a:prstGeom>
          <a:noFill/>
          <a:ln/>
        </p:spPr>
        <p:txBody>
          <a:bodyPr wrap="none" lIns="0" tIns="0" rIns="0" bIns="0" rtlCol="0" anchor="t"/>
          <a:lstStyle/>
          <a:p>
            <a:pPr marL="0" indent="0" algn="l">
              <a:lnSpc>
                <a:spcPts val="5550"/>
              </a:lnSpc>
              <a:buNone/>
            </a:pPr>
            <a:r>
              <a:rPr lang="en-US" sz="4450" b="1" dirty="0" err="1">
                <a:solidFill>
                  <a:srgbClr val="443728"/>
                </a:solidFill>
                <a:latin typeface="Crimson Pro Bold" pitchFamily="34" charset="0"/>
                <a:ea typeface="Crimson Pro Bold" pitchFamily="34" charset="-122"/>
                <a:cs typeface="Crimson Pro Bold" pitchFamily="34" charset="-120"/>
              </a:rPr>
              <a:t>QnA</a:t>
            </a:r>
            <a:endParaRPr lang="en-US" sz="4450" dirty="0"/>
          </a:p>
        </p:txBody>
      </p:sp>
      <p:sp>
        <p:nvSpPr>
          <p:cNvPr id="4" name="Text 2">
            <a:extLst>
              <a:ext uri="{FF2B5EF4-FFF2-40B4-BE49-F238E27FC236}">
                <a16:creationId xmlns:a16="http://schemas.microsoft.com/office/drawing/2014/main" id="{42594807-C378-2897-1847-4F2EF2B43005}"/>
              </a:ext>
            </a:extLst>
          </p:cNvPr>
          <p:cNvSpPr/>
          <p:nvPr/>
        </p:nvSpPr>
        <p:spPr>
          <a:xfrm>
            <a:off x="1027960" y="1635517"/>
            <a:ext cx="13042821" cy="840248"/>
          </a:xfrm>
          <a:prstGeom prst="rect">
            <a:avLst/>
          </a:prstGeom>
          <a:noFill/>
          <a:ln/>
        </p:spPr>
        <p:txBody>
          <a:bodyPr wrap="none" lIns="0" tIns="0" rIns="0" bIns="0" rtlCol="0" anchor="t"/>
          <a:lstStyle/>
          <a:p>
            <a:pPr marL="342900" indent="-342900">
              <a:lnSpc>
                <a:spcPts val="2850"/>
              </a:lnSpc>
              <a:buSzPct val="100000"/>
              <a:buAutoNum type="arabicPeriod"/>
            </a:pPr>
            <a:r>
              <a:rPr lang="en-US" sz="2800" dirty="0"/>
              <a:t>How many respondents did we collect via Google Form? </a:t>
            </a:r>
          </a:p>
          <a:p>
            <a:pPr>
              <a:lnSpc>
                <a:spcPts val="2850"/>
              </a:lnSpc>
              <a:buSzPct val="100000"/>
            </a:pPr>
            <a:endParaRPr lang="en-US" sz="2800" dirty="0"/>
          </a:p>
          <a:p>
            <a:pPr>
              <a:lnSpc>
                <a:spcPts val="2850"/>
              </a:lnSpc>
              <a:buSzPct val="100000"/>
            </a:pPr>
            <a:r>
              <a:rPr lang="en-US" sz="2800" dirty="0"/>
              <a:t>Ans: 60 respondents </a:t>
            </a:r>
          </a:p>
        </p:txBody>
      </p:sp>
      <p:pic>
        <p:nvPicPr>
          <p:cNvPr id="8" name="Picture 7">
            <a:extLst>
              <a:ext uri="{FF2B5EF4-FFF2-40B4-BE49-F238E27FC236}">
                <a16:creationId xmlns:a16="http://schemas.microsoft.com/office/drawing/2014/main" id="{AD39F72D-8DDC-E68D-A5CF-FD9F39D7A95E}"/>
              </a:ext>
            </a:extLst>
          </p:cNvPr>
          <p:cNvPicPr>
            <a:picLocks noChangeAspect="1"/>
          </p:cNvPicPr>
          <p:nvPr/>
        </p:nvPicPr>
        <p:blipFill>
          <a:blip r:embed="rId3"/>
          <a:stretch>
            <a:fillRect/>
          </a:stretch>
        </p:blipFill>
        <p:spPr>
          <a:xfrm>
            <a:off x="12846205" y="7716645"/>
            <a:ext cx="1784195" cy="419242"/>
          </a:xfrm>
          <a:prstGeom prst="rect">
            <a:avLst/>
          </a:prstGeom>
        </p:spPr>
      </p:pic>
      <p:sp>
        <p:nvSpPr>
          <p:cNvPr id="9" name="Text 5">
            <a:extLst>
              <a:ext uri="{FF2B5EF4-FFF2-40B4-BE49-F238E27FC236}">
                <a16:creationId xmlns:a16="http://schemas.microsoft.com/office/drawing/2014/main" id="{F708E6EC-3577-6EFC-487E-1B8858011E3E}"/>
              </a:ext>
            </a:extLst>
          </p:cNvPr>
          <p:cNvSpPr/>
          <p:nvPr/>
        </p:nvSpPr>
        <p:spPr>
          <a:xfrm>
            <a:off x="793790" y="7161700"/>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443728"/>
                </a:solidFill>
                <a:latin typeface="Open Sans" pitchFamily="34" charset="0"/>
                <a:ea typeface="Open Sans" pitchFamily="34" charset="-122"/>
                <a:cs typeface="Open Sans" pitchFamily="34" charset="-120"/>
              </a:rPr>
              <a:t>Thank you for your attention.</a:t>
            </a:r>
            <a:endParaRPr lang="en-US" sz="1750" dirty="0"/>
          </a:p>
        </p:txBody>
      </p:sp>
      <p:sp>
        <p:nvSpPr>
          <p:cNvPr id="10" name="Text 2">
            <a:extLst>
              <a:ext uri="{FF2B5EF4-FFF2-40B4-BE49-F238E27FC236}">
                <a16:creationId xmlns:a16="http://schemas.microsoft.com/office/drawing/2014/main" id="{98F81988-395E-7D55-FC65-3F34495003C7}"/>
              </a:ext>
            </a:extLst>
          </p:cNvPr>
          <p:cNvSpPr/>
          <p:nvPr/>
        </p:nvSpPr>
        <p:spPr>
          <a:xfrm>
            <a:off x="1027962" y="3611042"/>
            <a:ext cx="13042821" cy="1518519"/>
          </a:xfrm>
          <a:prstGeom prst="rect">
            <a:avLst/>
          </a:prstGeom>
          <a:noFill/>
          <a:ln/>
        </p:spPr>
        <p:txBody>
          <a:bodyPr wrap="none" lIns="0" tIns="0" rIns="0" bIns="0" rtlCol="0" anchor="t"/>
          <a:lstStyle/>
          <a:p>
            <a:pPr>
              <a:lnSpc>
                <a:spcPts val="2850"/>
              </a:lnSpc>
              <a:buSzPct val="100000"/>
            </a:pPr>
            <a:r>
              <a:rPr lang="en-US" sz="2800" dirty="0"/>
              <a:t>2. List 2 solutions that we mentioned to solve the issue.</a:t>
            </a:r>
          </a:p>
          <a:p>
            <a:pPr>
              <a:lnSpc>
                <a:spcPts val="2850"/>
              </a:lnSpc>
              <a:buSzPct val="100000"/>
            </a:pPr>
            <a:r>
              <a:rPr lang="en-US" sz="2000" dirty="0"/>
              <a:t>-</a:t>
            </a:r>
            <a:r>
              <a:rPr lang="en-US" sz="2000" b="1" dirty="0">
                <a:solidFill>
                  <a:srgbClr val="443728"/>
                </a:solidFill>
                <a:latin typeface="Crimson Pro Bold" pitchFamily="34" charset="0"/>
                <a:ea typeface="Crimson Pro Bold" pitchFamily="34" charset="-122"/>
                <a:cs typeface="Crimson Pro Bold" pitchFamily="34" charset="-120"/>
              </a:rPr>
              <a:t>Enhanced Trust &amp; Accountability			</a:t>
            </a: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Transparent Listings</a:t>
            </a:r>
          </a:p>
          <a:p>
            <a:pPr>
              <a:lnSpc>
                <a:spcPts val="2850"/>
              </a:lnSpc>
              <a:buSzPct val="100000"/>
            </a:pP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Smart Search &amp; Discovery			</a:t>
            </a: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Fair Pricing</a:t>
            </a:r>
          </a:p>
          <a:p>
            <a:pPr>
              <a:lnSpc>
                <a:spcPts val="2850"/>
              </a:lnSpc>
              <a:buSzPct val="100000"/>
            </a:pPr>
            <a:r>
              <a:rPr lang="en-US" sz="2000" b="1" dirty="0">
                <a:solidFill>
                  <a:srgbClr val="443728"/>
                </a:solidFill>
                <a:latin typeface="Crimson Pro Bold" pitchFamily="34" charset="0"/>
                <a:ea typeface="Crimson Pro Bold" pitchFamily="34" charset="-122"/>
              </a:rPr>
              <a:t>-</a:t>
            </a:r>
            <a:r>
              <a:rPr lang="en-US" sz="2000" b="1" dirty="0">
                <a:solidFill>
                  <a:srgbClr val="443728"/>
                </a:solidFill>
                <a:latin typeface="Crimson Pro Bold" pitchFamily="34" charset="0"/>
                <a:ea typeface="Crimson Pro Bold" pitchFamily="34" charset="-122"/>
                <a:cs typeface="Crimson Pro Bold" pitchFamily="34" charset="-120"/>
              </a:rPr>
              <a:t>Safe Exchange Logistics</a:t>
            </a:r>
            <a:endParaRPr lang="en-US" sz="2000" dirty="0"/>
          </a:p>
          <a:p>
            <a:pPr>
              <a:lnSpc>
                <a:spcPts val="2850"/>
              </a:lnSpc>
              <a:buSzPct val="100000"/>
            </a:pPr>
            <a:endParaRPr lang="en-US" sz="2000" dirty="0"/>
          </a:p>
        </p:txBody>
      </p:sp>
      <p:sp>
        <p:nvSpPr>
          <p:cNvPr id="11" name="Text 2">
            <a:extLst>
              <a:ext uri="{FF2B5EF4-FFF2-40B4-BE49-F238E27FC236}">
                <a16:creationId xmlns:a16="http://schemas.microsoft.com/office/drawing/2014/main" id="{DFCE938F-5D35-31D1-AAFD-DCB7CE672A6B}"/>
              </a:ext>
            </a:extLst>
          </p:cNvPr>
          <p:cNvSpPr/>
          <p:nvPr/>
        </p:nvSpPr>
        <p:spPr>
          <a:xfrm>
            <a:off x="1027961" y="5631174"/>
            <a:ext cx="13042821" cy="840248"/>
          </a:xfrm>
          <a:prstGeom prst="rect">
            <a:avLst/>
          </a:prstGeom>
          <a:noFill/>
          <a:ln/>
        </p:spPr>
        <p:txBody>
          <a:bodyPr wrap="none" lIns="0" tIns="0" rIns="0" bIns="0" rtlCol="0" anchor="t"/>
          <a:lstStyle/>
          <a:p>
            <a:pPr>
              <a:lnSpc>
                <a:spcPts val="2850"/>
              </a:lnSpc>
              <a:buSzPct val="100000"/>
            </a:pPr>
            <a:r>
              <a:rPr lang="en-US" sz="2800" dirty="0"/>
              <a:t>3. What application did we use to make our prototype? </a:t>
            </a:r>
          </a:p>
          <a:p>
            <a:pPr>
              <a:lnSpc>
                <a:spcPts val="2850"/>
              </a:lnSpc>
              <a:buSzPct val="100000"/>
            </a:pPr>
            <a:endParaRPr lang="en-US" sz="2800" dirty="0"/>
          </a:p>
          <a:p>
            <a:pPr>
              <a:lnSpc>
                <a:spcPts val="2850"/>
              </a:lnSpc>
              <a:buSzPct val="100000"/>
            </a:pPr>
            <a:r>
              <a:rPr lang="en-US" sz="2800" dirty="0"/>
              <a:t>Ans: Figma</a:t>
            </a:r>
          </a:p>
        </p:txBody>
      </p:sp>
    </p:spTree>
    <p:extLst>
      <p:ext uri="{BB962C8B-B14F-4D97-AF65-F5344CB8AC3E}">
        <p14:creationId xmlns:p14="http://schemas.microsoft.com/office/powerpoint/2010/main" val="276467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524006" y="419933"/>
            <a:ext cx="7327344" cy="473393"/>
          </a:xfrm>
          <a:prstGeom prst="rect">
            <a:avLst/>
          </a:prstGeom>
          <a:noFill/>
          <a:ln/>
        </p:spPr>
        <p:txBody>
          <a:bodyPr wrap="none" lIns="0" tIns="0" rIns="0" bIns="0" rtlCol="0" anchor="t"/>
          <a:lstStyle/>
          <a:p>
            <a:pPr marL="0" indent="0" algn="l">
              <a:lnSpc>
                <a:spcPts val="3700"/>
              </a:lnSpc>
              <a:buNone/>
            </a:pPr>
            <a:r>
              <a:rPr lang="en-US" sz="2950" b="1" dirty="0">
                <a:solidFill>
                  <a:srgbClr val="443728"/>
                </a:solidFill>
                <a:latin typeface="Crimson Pro Bold" pitchFamily="34" charset="0"/>
                <a:ea typeface="Crimson Pro Bold" pitchFamily="34" charset="-122"/>
                <a:cs typeface="Crimson Pro Bold" pitchFamily="34" charset="-120"/>
              </a:rPr>
              <a:t>The Challenge: Expensive Books &amp; Trust Gaps</a:t>
            </a:r>
            <a:endParaRPr lang="en-US" sz="2950" dirty="0"/>
          </a:p>
        </p:txBody>
      </p:sp>
      <p:sp>
        <p:nvSpPr>
          <p:cNvPr id="3" name="Text 1"/>
          <p:cNvSpPr/>
          <p:nvPr/>
        </p:nvSpPr>
        <p:spPr>
          <a:xfrm>
            <a:off x="2524006" y="1256824"/>
            <a:ext cx="5103852" cy="969169"/>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In university life, essential learning resources like reference books, textbooks, and study notes often come with a hefty price tag. This burden is particularly felt by students from average-income backgrounds.</a:t>
            </a:r>
            <a:endParaRPr lang="en-US" sz="1150" dirty="0"/>
          </a:p>
        </p:txBody>
      </p:sp>
      <p:sp>
        <p:nvSpPr>
          <p:cNvPr id="4" name="Text 2"/>
          <p:cNvSpPr/>
          <p:nvPr/>
        </p:nvSpPr>
        <p:spPr>
          <a:xfrm>
            <a:off x="2524006" y="2362319"/>
            <a:ext cx="5103852" cy="726877"/>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Compounding this, students who've finished courses frequently struggle to sell their used books. Many valuable materials end up unused, stored away, or even discarded due to a lack of viable selling options.</a:t>
            </a:r>
            <a:endParaRPr lang="en-US" sz="1150" dirty="0"/>
          </a:p>
        </p:txBody>
      </p:sp>
      <p:sp>
        <p:nvSpPr>
          <p:cNvPr id="5" name="Text 3"/>
          <p:cNvSpPr/>
          <p:nvPr/>
        </p:nvSpPr>
        <p:spPr>
          <a:xfrm>
            <a:off x="2524006" y="3225522"/>
            <a:ext cx="5103852" cy="484584"/>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Our survey of </a:t>
            </a:r>
            <a:r>
              <a:rPr lang="en-US" sz="1150" dirty="0">
                <a:solidFill>
                  <a:srgbClr val="FFFFFF"/>
                </a:solidFill>
                <a:highlight>
                  <a:srgbClr val="A95B95"/>
                </a:highlight>
                <a:latin typeface="Open Sans" pitchFamily="34" charset="0"/>
                <a:ea typeface="Open Sans" pitchFamily="34" charset="-122"/>
                <a:cs typeface="Open Sans" pitchFamily="34" charset="-120"/>
              </a:rPr>
              <a:t>60 students</a:t>
            </a:r>
            <a:r>
              <a:rPr lang="en-US" sz="1150" dirty="0">
                <a:solidFill>
                  <a:srgbClr val="443728"/>
                </a:solidFill>
                <a:latin typeface="Open Sans" pitchFamily="34" charset="0"/>
                <a:ea typeface="Open Sans" pitchFamily="34" charset="-122"/>
                <a:cs typeface="Open Sans" pitchFamily="34" charset="-120"/>
              </a:rPr>
              <a:t> revealed a critical "trust gap" in peer-to-peer transactions:</a:t>
            </a:r>
            <a:endParaRPr lang="en-US" sz="1150" dirty="0"/>
          </a:p>
        </p:txBody>
      </p:sp>
      <p:pic>
        <p:nvPicPr>
          <p:cNvPr id="6" name="Image 0" descr="preencoded.png"/>
          <p:cNvPicPr>
            <a:picLocks noChangeAspect="1"/>
          </p:cNvPicPr>
          <p:nvPr/>
        </p:nvPicPr>
        <p:blipFill>
          <a:blip r:embed="rId3"/>
          <a:stretch>
            <a:fillRect/>
          </a:stretch>
        </p:blipFill>
        <p:spPr>
          <a:xfrm>
            <a:off x="8005048" y="1290876"/>
            <a:ext cx="4108728" cy="4108728"/>
          </a:xfrm>
          <a:prstGeom prst="rect">
            <a:avLst/>
          </a:prstGeom>
        </p:spPr>
      </p:pic>
      <p:sp>
        <p:nvSpPr>
          <p:cNvPr id="7" name="Shape 4"/>
          <p:cNvSpPr/>
          <p:nvPr/>
        </p:nvSpPr>
        <p:spPr>
          <a:xfrm>
            <a:off x="2524006" y="5967532"/>
            <a:ext cx="3093125" cy="1842135"/>
          </a:xfrm>
          <a:prstGeom prst="roundRect">
            <a:avLst>
              <a:gd name="adj" fmla="val 3971"/>
            </a:avLst>
          </a:prstGeom>
          <a:solidFill>
            <a:srgbClr val="FFFCFA"/>
          </a:solidFill>
          <a:ln/>
        </p:spPr>
        <p:txBody>
          <a:bodyPr/>
          <a:lstStyle/>
          <a:p>
            <a:endParaRPr lang="en-MY"/>
          </a:p>
        </p:txBody>
      </p:sp>
      <p:sp>
        <p:nvSpPr>
          <p:cNvPr id="8" name="Shape 5"/>
          <p:cNvSpPr/>
          <p:nvPr/>
        </p:nvSpPr>
        <p:spPr>
          <a:xfrm>
            <a:off x="2524006" y="5952292"/>
            <a:ext cx="3093125" cy="60960"/>
          </a:xfrm>
          <a:prstGeom prst="roundRect">
            <a:avLst>
              <a:gd name="adj" fmla="val 104379"/>
            </a:avLst>
          </a:prstGeom>
          <a:solidFill>
            <a:srgbClr val="835E54"/>
          </a:solidFill>
          <a:ln/>
        </p:spPr>
        <p:txBody>
          <a:bodyPr/>
          <a:lstStyle/>
          <a:p>
            <a:endParaRPr lang="en-MY"/>
          </a:p>
        </p:txBody>
      </p:sp>
      <p:sp>
        <p:nvSpPr>
          <p:cNvPr id="9" name="Shape 6"/>
          <p:cNvSpPr/>
          <p:nvPr/>
        </p:nvSpPr>
        <p:spPr>
          <a:xfrm>
            <a:off x="3843278" y="5740360"/>
            <a:ext cx="454462" cy="454462"/>
          </a:xfrm>
          <a:prstGeom prst="roundRect">
            <a:avLst>
              <a:gd name="adj" fmla="val 201205"/>
            </a:avLst>
          </a:prstGeom>
          <a:solidFill>
            <a:srgbClr val="835E54"/>
          </a:solidFill>
          <a:ln/>
        </p:spPr>
        <p:txBody>
          <a:bodyPr/>
          <a:lstStyle/>
          <a:p>
            <a:endParaRPr lang="en-MY"/>
          </a:p>
        </p:txBody>
      </p:sp>
      <p:sp>
        <p:nvSpPr>
          <p:cNvPr id="10" name="Text 7"/>
          <p:cNvSpPr/>
          <p:nvPr/>
        </p:nvSpPr>
        <p:spPr>
          <a:xfrm>
            <a:off x="3979605" y="5820493"/>
            <a:ext cx="181689" cy="227171"/>
          </a:xfrm>
          <a:prstGeom prst="rect">
            <a:avLst/>
          </a:prstGeom>
          <a:noFill/>
          <a:ln/>
        </p:spPr>
        <p:txBody>
          <a:bodyPr wrap="none" lIns="0" tIns="0" rIns="0" bIns="0" rtlCol="0" anchor="t"/>
          <a:lstStyle/>
          <a:p>
            <a:pPr marL="0" indent="0" algn="ctr">
              <a:lnSpc>
                <a:spcPts val="2250"/>
              </a:lnSpc>
              <a:buNone/>
            </a:pPr>
            <a:r>
              <a:rPr lang="en-US" sz="1400" b="1" dirty="0">
                <a:solidFill>
                  <a:srgbClr val="FFFFFF"/>
                </a:solidFill>
                <a:latin typeface="Crimson Pro Bold" pitchFamily="34" charset="0"/>
                <a:ea typeface="Crimson Pro Bold" pitchFamily="34" charset="-122"/>
                <a:cs typeface="Crimson Pro Bold" pitchFamily="34" charset="-120"/>
              </a:rPr>
              <a:t>1</a:t>
            </a:r>
            <a:endParaRPr lang="en-US" sz="1400" dirty="0"/>
          </a:p>
        </p:txBody>
      </p:sp>
      <p:sp>
        <p:nvSpPr>
          <p:cNvPr id="11" name="Text 8"/>
          <p:cNvSpPr/>
          <p:nvPr/>
        </p:nvSpPr>
        <p:spPr>
          <a:xfrm>
            <a:off x="2690693" y="6346269"/>
            <a:ext cx="2467570" cy="236696"/>
          </a:xfrm>
          <a:prstGeom prst="rect">
            <a:avLst/>
          </a:prstGeom>
          <a:noFill/>
          <a:ln/>
        </p:spPr>
        <p:txBody>
          <a:bodyPr wrap="none" lIns="0" tIns="0" rIns="0" bIns="0" rtlCol="0" anchor="t"/>
          <a:lstStyle/>
          <a:p>
            <a:pPr marL="0" indent="0" algn="l">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Reliance on Informal Channels</a:t>
            </a:r>
            <a:endParaRPr lang="en-US" sz="1450" dirty="0"/>
          </a:p>
        </p:txBody>
      </p:sp>
      <p:sp>
        <p:nvSpPr>
          <p:cNvPr id="12" name="Text 9"/>
          <p:cNvSpPr/>
          <p:nvPr/>
        </p:nvSpPr>
        <p:spPr>
          <a:xfrm>
            <a:off x="2690693" y="6673810"/>
            <a:ext cx="2759750" cy="726877"/>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Many depend on seniors for notes or second-hand books, but without a structured system.</a:t>
            </a:r>
            <a:endParaRPr lang="en-US" sz="1150" dirty="0"/>
          </a:p>
        </p:txBody>
      </p:sp>
      <p:sp>
        <p:nvSpPr>
          <p:cNvPr id="13" name="Shape 10"/>
          <p:cNvSpPr/>
          <p:nvPr/>
        </p:nvSpPr>
        <p:spPr>
          <a:xfrm>
            <a:off x="5768578" y="5967532"/>
            <a:ext cx="3093125" cy="1842135"/>
          </a:xfrm>
          <a:prstGeom prst="roundRect">
            <a:avLst>
              <a:gd name="adj" fmla="val 3971"/>
            </a:avLst>
          </a:prstGeom>
          <a:solidFill>
            <a:srgbClr val="FFFCFA"/>
          </a:solidFill>
          <a:ln/>
        </p:spPr>
        <p:txBody>
          <a:bodyPr/>
          <a:lstStyle/>
          <a:p>
            <a:endParaRPr lang="en-MY"/>
          </a:p>
        </p:txBody>
      </p:sp>
      <p:sp>
        <p:nvSpPr>
          <p:cNvPr id="14" name="Shape 11"/>
          <p:cNvSpPr/>
          <p:nvPr/>
        </p:nvSpPr>
        <p:spPr>
          <a:xfrm>
            <a:off x="5768578" y="5952292"/>
            <a:ext cx="3093125" cy="60960"/>
          </a:xfrm>
          <a:prstGeom prst="roundRect">
            <a:avLst>
              <a:gd name="adj" fmla="val 104379"/>
            </a:avLst>
          </a:prstGeom>
          <a:solidFill>
            <a:srgbClr val="835E54"/>
          </a:solidFill>
          <a:ln/>
        </p:spPr>
        <p:txBody>
          <a:bodyPr/>
          <a:lstStyle/>
          <a:p>
            <a:endParaRPr lang="en-MY"/>
          </a:p>
        </p:txBody>
      </p:sp>
      <p:sp>
        <p:nvSpPr>
          <p:cNvPr id="15" name="Shape 12"/>
          <p:cNvSpPr/>
          <p:nvPr/>
        </p:nvSpPr>
        <p:spPr>
          <a:xfrm>
            <a:off x="7087850" y="5740360"/>
            <a:ext cx="454462" cy="454462"/>
          </a:xfrm>
          <a:prstGeom prst="roundRect">
            <a:avLst>
              <a:gd name="adj" fmla="val 201205"/>
            </a:avLst>
          </a:prstGeom>
          <a:solidFill>
            <a:srgbClr val="835E54"/>
          </a:solidFill>
          <a:ln/>
        </p:spPr>
        <p:txBody>
          <a:bodyPr/>
          <a:lstStyle/>
          <a:p>
            <a:endParaRPr lang="en-MY"/>
          </a:p>
        </p:txBody>
      </p:sp>
      <p:sp>
        <p:nvSpPr>
          <p:cNvPr id="16" name="Text 13"/>
          <p:cNvSpPr/>
          <p:nvPr/>
        </p:nvSpPr>
        <p:spPr>
          <a:xfrm>
            <a:off x="7224177" y="5820493"/>
            <a:ext cx="181689" cy="227171"/>
          </a:xfrm>
          <a:prstGeom prst="rect">
            <a:avLst/>
          </a:prstGeom>
          <a:noFill/>
          <a:ln/>
        </p:spPr>
        <p:txBody>
          <a:bodyPr wrap="none" lIns="0" tIns="0" rIns="0" bIns="0" rtlCol="0" anchor="t"/>
          <a:lstStyle/>
          <a:p>
            <a:pPr marL="0" indent="0" algn="ctr">
              <a:lnSpc>
                <a:spcPts val="2250"/>
              </a:lnSpc>
              <a:buNone/>
            </a:pPr>
            <a:r>
              <a:rPr lang="en-US" sz="1400" b="1" dirty="0">
                <a:solidFill>
                  <a:srgbClr val="FFFFFF"/>
                </a:solidFill>
                <a:latin typeface="Crimson Pro Bold" pitchFamily="34" charset="0"/>
                <a:ea typeface="Crimson Pro Bold" pitchFamily="34" charset="-122"/>
                <a:cs typeface="Crimson Pro Bold" pitchFamily="34" charset="-120"/>
              </a:rPr>
              <a:t>2</a:t>
            </a:r>
            <a:endParaRPr lang="en-US" sz="1400" dirty="0"/>
          </a:p>
        </p:txBody>
      </p:sp>
      <p:sp>
        <p:nvSpPr>
          <p:cNvPr id="17" name="Text 14"/>
          <p:cNvSpPr/>
          <p:nvPr/>
        </p:nvSpPr>
        <p:spPr>
          <a:xfrm>
            <a:off x="5935266" y="6346269"/>
            <a:ext cx="2305050" cy="236696"/>
          </a:xfrm>
          <a:prstGeom prst="rect">
            <a:avLst/>
          </a:prstGeom>
          <a:noFill/>
          <a:ln/>
        </p:spPr>
        <p:txBody>
          <a:bodyPr wrap="none" lIns="0" tIns="0" rIns="0" bIns="0" rtlCol="0" anchor="t"/>
          <a:lstStyle/>
          <a:p>
            <a:pPr marL="0" indent="0" algn="l">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Lack of a Dedicated Platform</a:t>
            </a:r>
            <a:endParaRPr lang="en-US" sz="1450" dirty="0"/>
          </a:p>
        </p:txBody>
      </p:sp>
      <p:sp>
        <p:nvSpPr>
          <p:cNvPr id="18" name="Text 15"/>
          <p:cNvSpPr/>
          <p:nvPr/>
        </p:nvSpPr>
        <p:spPr>
          <a:xfrm>
            <a:off x="5935266" y="6673810"/>
            <a:ext cx="2759750" cy="726877"/>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There's no trusted, centralized platform specifically for these transactions.</a:t>
            </a:r>
            <a:endParaRPr lang="en-US" sz="1150" dirty="0"/>
          </a:p>
        </p:txBody>
      </p:sp>
      <p:sp>
        <p:nvSpPr>
          <p:cNvPr id="19" name="Shape 16"/>
          <p:cNvSpPr/>
          <p:nvPr/>
        </p:nvSpPr>
        <p:spPr>
          <a:xfrm>
            <a:off x="9013150" y="5967532"/>
            <a:ext cx="3093125" cy="1842135"/>
          </a:xfrm>
          <a:prstGeom prst="roundRect">
            <a:avLst>
              <a:gd name="adj" fmla="val 3971"/>
            </a:avLst>
          </a:prstGeom>
          <a:solidFill>
            <a:srgbClr val="FFFCFA"/>
          </a:solidFill>
          <a:ln/>
        </p:spPr>
        <p:txBody>
          <a:bodyPr/>
          <a:lstStyle/>
          <a:p>
            <a:endParaRPr lang="en-MY"/>
          </a:p>
        </p:txBody>
      </p:sp>
      <p:sp>
        <p:nvSpPr>
          <p:cNvPr id="20" name="Shape 17"/>
          <p:cNvSpPr/>
          <p:nvPr/>
        </p:nvSpPr>
        <p:spPr>
          <a:xfrm>
            <a:off x="9013150" y="5952292"/>
            <a:ext cx="3093125" cy="60960"/>
          </a:xfrm>
          <a:prstGeom prst="roundRect">
            <a:avLst>
              <a:gd name="adj" fmla="val 104379"/>
            </a:avLst>
          </a:prstGeom>
          <a:solidFill>
            <a:srgbClr val="835E54"/>
          </a:solidFill>
          <a:ln/>
        </p:spPr>
        <p:txBody>
          <a:bodyPr/>
          <a:lstStyle/>
          <a:p>
            <a:endParaRPr lang="en-MY"/>
          </a:p>
        </p:txBody>
      </p:sp>
      <p:sp>
        <p:nvSpPr>
          <p:cNvPr id="21" name="Shape 18"/>
          <p:cNvSpPr/>
          <p:nvPr/>
        </p:nvSpPr>
        <p:spPr>
          <a:xfrm>
            <a:off x="10332422" y="5740360"/>
            <a:ext cx="454462" cy="454462"/>
          </a:xfrm>
          <a:prstGeom prst="roundRect">
            <a:avLst>
              <a:gd name="adj" fmla="val 201205"/>
            </a:avLst>
          </a:prstGeom>
          <a:solidFill>
            <a:srgbClr val="835E54"/>
          </a:solidFill>
          <a:ln/>
        </p:spPr>
        <p:txBody>
          <a:bodyPr/>
          <a:lstStyle/>
          <a:p>
            <a:endParaRPr lang="en-MY"/>
          </a:p>
        </p:txBody>
      </p:sp>
      <p:sp>
        <p:nvSpPr>
          <p:cNvPr id="22" name="Text 19"/>
          <p:cNvSpPr/>
          <p:nvPr/>
        </p:nvSpPr>
        <p:spPr>
          <a:xfrm>
            <a:off x="10468749" y="5820493"/>
            <a:ext cx="181689" cy="227171"/>
          </a:xfrm>
          <a:prstGeom prst="rect">
            <a:avLst/>
          </a:prstGeom>
          <a:noFill/>
          <a:ln/>
        </p:spPr>
        <p:txBody>
          <a:bodyPr wrap="none" lIns="0" tIns="0" rIns="0" bIns="0" rtlCol="0" anchor="t"/>
          <a:lstStyle/>
          <a:p>
            <a:pPr marL="0" indent="0" algn="ctr">
              <a:lnSpc>
                <a:spcPts val="2250"/>
              </a:lnSpc>
              <a:buNone/>
            </a:pPr>
            <a:r>
              <a:rPr lang="en-US" sz="1400" b="1" dirty="0">
                <a:solidFill>
                  <a:srgbClr val="FFFFFF"/>
                </a:solidFill>
                <a:latin typeface="Crimson Pro Bold" pitchFamily="34" charset="0"/>
                <a:ea typeface="Crimson Pro Bold" pitchFamily="34" charset="-122"/>
                <a:cs typeface="Crimson Pro Bold" pitchFamily="34" charset="-120"/>
              </a:rPr>
              <a:t>3</a:t>
            </a:r>
            <a:endParaRPr lang="en-US" sz="1400" dirty="0"/>
          </a:p>
        </p:txBody>
      </p:sp>
      <p:sp>
        <p:nvSpPr>
          <p:cNvPr id="23" name="Text 20"/>
          <p:cNvSpPr/>
          <p:nvPr/>
        </p:nvSpPr>
        <p:spPr>
          <a:xfrm>
            <a:off x="9179838" y="6346269"/>
            <a:ext cx="2274570" cy="236696"/>
          </a:xfrm>
          <a:prstGeom prst="rect">
            <a:avLst/>
          </a:prstGeom>
          <a:noFill/>
          <a:ln/>
        </p:spPr>
        <p:txBody>
          <a:bodyPr wrap="none" lIns="0" tIns="0" rIns="0" bIns="0" rtlCol="0" anchor="t"/>
          <a:lstStyle/>
          <a:p>
            <a:pPr marL="0" indent="0" algn="l">
              <a:lnSpc>
                <a:spcPts val="1850"/>
              </a:lnSpc>
              <a:buNone/>
            </a:pPr>
            <a:r>
              <a:rPr lang="en-US" sz="1450" b="1" dirty="0">
                <a:solidFill>
                  <a:srgbClr val="443728"/>
                </a:solidFill>
                <a:latin typeface="Crimson Pro Bold" pitchFamily="34" charset="0"/>
                <a:ea typeface="Crimson Pro Bold" pitchFamily="34" charset="-122"/>
                <a:cs typeface="Crimson Pro Bold" pitchFamily="34" charset="-120"/>
              </a:rPr>
              <a:t>Common Transaction Issues</a:t>
            </a:r>
            <a:endParaRPr lang="en-US" sz="1450" dirty="0"/>
          </a:p>
        </p:txBody>
      </p:sp>
      <p:sp>
        <p:nvSpPr>
          <p:cNvPr id="24" name="Text 21"/>
          <p:cNvSpPr/>
          <p:nvPr/>
        </p:nvSpPr>
        <p:spPr>
          <a:xfrm>
            <a:off x="9179838" y="6673810"/>
            <a:ext cx="2759750" cy="969169"/>
          </a:xfrm>
          <a:prstGeom prst="rect">
            <a:avLst/>
          </a:prstGeom>
          <a:noFill/>
          <a:ln/>
        </p:spPr>
        <p:txBody>
          <a:bodyPr wrap="square" lIns="0" tIns="0" rIns="0" bIns="0" rtlCol="0" anchor="t"/>
          <a:lstStyle/>
          <a:p>
            <a:pPr marL="0" indent="0" algn="l">
              <a:lnSpc>
                <a:spcPts val="1900"/>
              </a:lnSpc>
              <a:buNone/>
            </a:pPr>
            <a:r>
              <a:rPr lang="en-US" sz="1150" dirty="0">
                <a:solidFill>
                  <a:srgbClr val="443728"/>
                </a:solidFill>
                <a:latin typeface="Open Sans" pitchFamily="34" charset="0"/>
                <a:ea typeface="Open Sans" pitchFamily="34" charset="-122"/>
                <a:cs typeface="Open Sans" pitchFamily="34" charset="-120"/>
              </a:rPr>
              <a:t>Frequent problems include scams, unclear book conditions, mismatched information, and a general lack of trust.</a:t>
            </a:r>
            <a:endParaRPr lang="en-US" sz="1150" dirty="0"/>
          </a:p>
        </p:txBody>
      </p:sp>
      <p:pic>
        <p:nvPicPr>
          <p:cNvPr id="26" name="Picture 25">
            <a:extLst>
              <a:ext uri="{FF2B5EF4-FFF2-40B4-BE49-F238E27FC236}">
                <a16:creationId xmlns:a16="http://schemas.microsoft.com/office/drawing/2014/main" id="{4C0AD93D-A96F-B0CA-9985-D6EFE0EEDE73}"/>
              </a:ext>
            </a:extLst>
          </p:cNvPr>
          <p:cNvPicPr>
            <a:picLocks noChangeAspect="1"/>
          </p:cNvPicPr>
          <p:nvPr/>
        </p:nvPicPr>
        <p:blipFill>
          <a:blip r:embed="rId4"/>
          <a:stretch>
            <a:fillRect/>
          </a:stretch>
        </p:blipFill>
        <p:spPr>
          <a:xfrm>
            <a:off x="12846205" y="7716645"/>
            <a:ext cx="1784195" cy="419242"/>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01898" y="719138"/>
            <a:ext cx="10688479" cy="633651"/>
          </a:xfrm>
          <a:prstGeom prst="rect">
            <a:avLst/>
          </a:prstGeom>
          <a:noFill/>
          <a:ln/>
        </p:spPr>
        <p:txBody>
          <a:bodyPr wrap="none" lIns="0" tIns="0" rIns="0" bIns="0" rtlCol="0" anchor="t"/>
          <a:lstStyle/>
          <a:p>
            <a:pPr marL="0" indent="0" algn="l">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Empathy in Action: Understanding Student Needs</a:t>
            </a:r>
            <a:endParaRPr lang="en-US" sz="3950" dirty="0"/>
          </a:p>
        </p:txBody>
      </p:sp>
      <p:sp>
        <p:nvSpPr>
          <p:cNvPr id="3" name="Text 1"/>
          <p:cNvSpPr/>
          <p:nvPr/>
        </p:nvSpPr>
        <p:spPr>
          <a:xfrm>
            <a:off x="901898" y="1758315"/>
            <a:ext cx="12826603" cy="648653"/>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Through our Empathy phase, we gathered crucial insights directly from students. These findings highlight the specific struggles and unmet needs within the university community.</a:t>
            </a:r>
            <a:endParaRPr lang="en-US" sz="1550" dirty="0"/>
          </a:p>
        </p:txBody>
      </p:sp>
      <p:pic>
        <p:nvPicPr>
          <p:cNvPr id="4" name="Image 0" descr="preencoded.png"/>
          <p:cNvPicPr>
            <a:picLocks noChangeAspect="1"/>
          </p:cNvPicPr>
          <p:nvPr/>
        </p:nvPicPr>
        <p:blipFill>
          <a:blip r:embed="rId3"/>
          <a:stretch>
            <a:fillRect/>
          </a:stretch>
        </p:blipFill>
        <p:spPr>
          <a:xfrm>
            <a:off x="901898" y="2635091"/>
            <a:ext cx="1074777" cy="1074777"/>
          </a:xfrm>
          <a:prstGeom prst="rect">
            <a:avLst/>
          </a:prstGeom>
        </p:spPr>
      </p:pic>
      <p:sp>
        <p:nvSpPr>
          <p:cNvPr id="5" name="Text 2"/>
          <p:cNvSpPr/>
          <p:nvPr/>
        </p:nvSpPr>
        <p:spPr>
          <a:xfrm>
            <a:off x="2179439" y="2635091"/>
            <a:ext cx="1738908" cy="633651"/>
          </a:xfrm>
          <a:prstGeom prst="rect">
            <a:avLst/>
          </a:prstGeom>
          <a:noFill/>
          <a:ln/>
        </p:spPr>
        <p:txBody>
          <a:bodyPr wrap="squar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Freshman Struggles</a:t>
            </a:r>
            <a:endParaRPr lang="en-US" sz="1950" dirty="0"/>
          </a:p>
        </p:txBody>
      </p:sp>
      <p:sp>
        <p:nvSpPr>
          <p:cNvPr id="6" name="Text 3"/>
          <p:cNvSpPr/>
          <p:nvPr/>
        </p:nvSpPr>
        <p:spPr>
          <a:xfrm>
            <a:off x="2179439" y="3390305"/>
            <a:ext cx="1738908" cy="2918936"/>
          </a:xfrm>
          <a:prstGeom prst="rect">
            <a:avLst/>
          </a:prstGeom>
          <a:noFill/>
          <a:ln/>
        </p:spPr>
        <p:txBody>
          <a:bodyPr wrap="square" lIns="0" tIns="0" rIns="0" bIns="0" rtlCol="0" anchor="t"/>
          <a:lstStyle/>
          <a:p>
            <a:pPr marL="0" indent="0" algn="l">
              <a:lnSpc>
                <a:spcPts val="2550"/>
              </a:lnSpc>
              <a:buNone/>
            </a:pPr>
            <a:r>
              <a:rPr lang="en-US" sz="1550" dirty="0">
                <a:solidFill>
                  <a:srgbClr val="FFFFFF"/>
                </a:solidFill>
                <a:highlight>
                  <a:srgbClr val="A95B95"/>
                </a:highlight>
                <a:latin typeface="Open Sans" pitchFamily="34" charset="0"/>
                <a:ea typeface="Open Sans" pitchFamily="34" charset="-122"/>
                <a:cs typeface="Open Sans" pitchFamily="34" charset="-120"/>
              </a:rPr>
              <a:t>60% of respondents were Year 1 students</a:t>
            </a:r>
            <a:r>
              <a:rPr lang="en-US" sz="1550" dirty="0">
                <a:solidFill>
                  <a:srgbClr val="443728"/>
                </a:solidFill>
                <a:latin typeface="Open Sans" pitchFamily="34" charset="0"/>
                <a:ea typeface="Open Sans" pitchFamily="34" charset="-122"/>
                <a:cs typeface="Open Sans" pitchFamily="34" charset="-120"/>
              </a:rPr>
              <a:t>, indicating that freshmen disproportionately struggle with textbook access and affordability.</a:t>
            </a:r>
            <a:endParaRPr lang="en-US" sz="1550" dirty="0"/>
          </a:p>
        </p:txBody>
      </p:sp>
      <p:pic>
        <p:nvPicPr>
          <p:cNvPr id="7" name="Image 1" descr="preencoded.png"/>
          <p:cNvPicPr>
            <a:picLocks noChangeAspect="1"/>
          </p:cNvPicPr>
          <p:nvPr/>
        </p:nvPicPr>
        <p:blipFill>
          <a:blip r:embed="rId4"/>
          <a:stretch>
            <a:fillRect/>
          </a:stretch>
        </p:blipFill>
        <p:spPr>
          <a:xfrm>
            <a:off x="4171831" y="2635091"/>
            <a:ext cx="1074777" cy="1074777"/>
          </a:xfrm>
          <a:prstGeom prst="rect">
            <a:avLst/>
          </a:prstGeom>
        </p:spPr>
      </p:pic>
      <p:sp>
        <p:nvSpPr>
          <p:cNvPr id="8" name="Text 4"/>
          <p:cNvSpPr/>
          <p:nvPr/>
        </p:nvSpPr>
        <p:spPr>
          <a:xfrm>
            <a:off x="5449372" y="2635091"/>
            <a:ext cx="1739027" cy="633651"/>
          </a:xfrm>
          <a:prstGeom prst="rect">
            <a:avLst/>
          </a:prstGeom>
          <a:noFill/>
          <a:ln/>
        </p:spPr>
        <p:txBody>
          <a:bodyPr wrap="squar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Budget Constraints</a:t>
            </a:r>
            <a:endParaRPr lang="en-US" sz="1950" dirty="0"/>
          </a:p>
        </p:txBody>
      </p:sp>
      <p:sp>
        <p:nvSpPr>
          <p:cNvPr id="9" name="Text 5"/>
          <p:cNvSpPr/>
          <p:nvPr/>
        </p:nvSpPr>
        <p:spPr>
          <a:xfrm>
            <a:off x="5449372" y="3390305"/>
            <a:ext cx="1739027" cy="3243263"/>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Around </a:t>
            </a:r>
            <a:r>
              <a:rPr lang="en-US" sz="1550" dirty="0">
                <a:solidFill>
                  <a:srgbClr val="FFFFFF"/>
                </a:solidFill>
                <a:highlight>
                  <a:srgbClr val="A95B95"/>
                </a:highlight>
                <a:latin typeface="Open Sans" pitchFamily="34" charset="0"/>
                <a:ea typeface="Open Sans" pitchFamily="34" charset="-122"/>
                <a:cs typeface="Open Sans" pitchFamily="34" charset="-120"/>
              </a:rPr>
              <a:t>50% spend less than RM50 per semester</a:t>
            </a:r>
            <a:r>
              <a:rPr lang="en-US" sz="1550" dirty="0">
                <a:solidFill>
                  <a:srgbClr val="443728"/>
                </a:solidFill>
                <a:latin typeface="Open Sans" pitchFamily="34" charset="0"/>
                <a:ea typeface="Open Sans" pitchFamily="34" charset="-122"/>
                <a:cs typeface="Open Sans" pitchFamily="34" charset="-120"/>
              </a:rPr>
              <a:t> on academic materials, showing a strong reliance on affordable or shared resources.</a:t>
            </a:r>
            <a:endParaRPr lang="en-US" sz="1550" dirty="0"/>
          </a:p>
        </p:txBody>
      </p:sp>
      <p:pic>
        <p:nvPicPr>
          <p:cNvPr id="10" name="Image 2" descr="preencoded.png"/>
          <p:cNvPicPr>
            <a:picLocks noChangeAspect="1"/>
          </p:cNvPicPr>
          <p:nvPr/>
        </p:nvPicPr>
        <p:blipFill>
          <a:blip r:embed="rId5"/>
          <a:stretch>
            <a:fillRect/>
          </a:stretch>
        </p:blipFill>
        <p:spPr>
          <a:xfrm>
            <a:off x="7441883" y="2635091"/>
            <a:ext cx="1074777" cy="1074777"/>
          </a:xfrm>
          <a:prstGeom prst="rect">
            <a:avLst/>
          </a:prstGeom>
        </p:spPr>
      </p:pic>
      <p:sp>
        <p:nvSpPr>
          <p:cNvPr id="11" name="Text 6"/>
          <p:cNvSpPr/>
          <p:nvPr/>
        </p:nvSpPr>
        <p:spPr>
          <a:xfrm>
            <a:off x="8719423" y="2635091"/>
            <a:ext cx="1739027" cy="633651"/>
          </a:xfrm>
          <a:prstGeom prst="rect">
            <a:avLst/>
          </a:prstGeom>
          <a:noFill/>
          <a:ln/>
        </p:spPr>
        <p:txBody>
          <a:bodyPr wrap="squar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Matching Difficulties</a:t>
            </a:r>
            <a:endParaRPr lang="en-US" sz="1950" dirty="0"/>
          </a:p>
        </p:txBody>
      </p:sp>
      <p:sp>
        <p:nvSpPr>
          <p:cNvPr id="12" name="Text 7"/>
          <p:cNvSpPr/>
          <p:nvPr/>
        </p:nvSpPr>
        <p:spPr>
          <a:xfrm>
            <a:off x="8719423" y="3390305"/>
            <a:ext cx="1739027" cy="1945958"/>
          </a:xfrm>
          <a:prstGeom prst="rect">
            <a:avLst/>
          </a:prstGeom>
          <a:noFill/>
          <a:ln/>
        </p:spPr>
        <p:txBody>
          <a:bodyPr wrap="square" lIns="0" tIns="0" rIns="0" bIns="0" rtlCol="0" anchor="t"/>
          <a:lstStyle/>
          <a:p>
            <a:pPr marL="0" indent="0" algn="l">
              <a:lnSpc>
                <a:spcPts val="2550"/>
              </a:lnSpc>
              <a:buNone/>
            </a:pPr>
            <a:r>
              <a:rPr lang="en-US" sz="1550" dirty="0">
                <a:solidFill>
                  <a:srgbClr val="FFFFFF"/>
                </a:solidFill>
                <a:highlight>
                  <a:srgbClr val="A95B95"/>
                </a:highlight>
                <a:latin typeface="Open Sans" pitchFamily="34" charset="0"/>
                <a:ea typeface="Open Sans" pitchFamily="34" charset="-122"/>
                <a:cs typeface="Open Sans" pitchFamily="34" charset="-120"/>
              </a:rPr>
              <a:t>46.7% reported difficulty matching buyers and sellers</a:t>
            </a:r>
            <a:r>
              <a:rPr lang="en-US" sz="1550" dirty="0">
                <a:solidFill>
                  <a:srgbClr val="443728"/>
                </a:solidFill>
                <a:latin typeface="Open Sans" pitchFamily="34" charset="0"/>
                <a:ea typeface="Open Sans" pitchFamily="34" charset="-122"/>
                <a:cs typeface="Open Sans" pitchFamily="34" charset="-120"/>
              </a:rPr>
              <a:t> for specific courses and materials.</a:t>
            </a:r>
            <a:endParaRPr lang="en-US" sz="1550" dirty="0"/>
          </a:p>
        </p:txBody>
      </p:sp>
      <p:pic>
        <p:nvPicPr>
          <p:cNvPr id="13" name="Image 3" descr="preencoded.png"/>
          <p:cNvPicPr>
            <a:picLocks noChangeAspect="1"/>
          </p:cNvPicPr>
          <p:nvPr/>
        </p:nvPicPr>
        <p:blipFill>
          <a:blip r:embed="rId6"/>
          <a:stretch>
            <a:fillRect/>
          </a:stretch>
        </p:blipFill>
        <p:spPr>
          <a:xfrm>
            <a:off x="10711934" y="2635091"/>
            <a:ext cx="1074777" cy="1074777"/>
          </a:xfrm>
          <a:prstGeom prst="rect">
            <a:avLst/>
          </a:prstGeom>
        </p:spPr>
      </p:pic>
      <p:sp>
        <p:nvSpPr>
          <p:cNvPr id="14" name="Text 8"/>
          <p:cNvSpPr/>
          <p:nvPr/>
        </p:nvSpPr>
        <p:spPr>
          <a:xfrm>
            <a:off x="11989475" y="2635091"/>
            <a:ext cx="1739027" cy="633651"/>
          </a:xfrm>
          <a:prstGeom prst="rect">
            <a:avLst/>
          </a:prstGeom>
          <a:noFill/>
          <a:ln/>
        </p:spPr>
        <p:txBody>
          <a:bodyPr wrap="squar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Trust and Transparency</a:t>
            </a:r>
            <a:endParaRPr lang="en-US" sz="1950" dirty="0"/>
          </a:p>
        </p:txBody>
      </p:sp>
      <p:sp>
        <p:nvSpPr>
          <p:cNvPr id="15" name="Text 9"/>
          <p:cNvSpPr/>
          <p:nvPr/>
        </p:nvSpPr>
        <p:spPr>
          <a:xfrm>
            <a:off x="11989475" y="3390305"/>
            <a:ext cx="1739027" cy="1621631"/>
          </a:xfrm>
          <a:prstGeom prst="rect">
            <a:avLst/>
          </a:prstGeom>
          <a:noFill/>
          <a:ln/>
        </p:spPr>
        <p:txBody>
          <a:bodyPr wrap="square" lIns="0" tIns="0" rIns="0" bIns="0" rtlCol="0" anchor="t"/>
          <a:lstStyle/>
          <a:p>
            <a:pPr marL="0" indent="0" algn="l">
              <a:lnSpc>
                <a:spcPts val="2550"/>
              </a:lnSpc>
              <a:buNone/>
            </a:pPr>
            <a:r>
              <a:rPr lang="en-US" sz="1550" dirty="0">
                <a:solidFill>
                  <a:srgbClr val="FFFFFF"/>
                </a:solidFill>
                <a:highlight>
                  <a:srgbClr val="A95B95"/>
                </a:highlight>
                <a:latin typeface="Open Sans" pitchFamily="34" charset="0"/>
                <a:ea typeface="Open Sans" pitchFamily="34" charset="-122"/>
                <a:cs typeface="Open Sans" pitchFamily="34" charset="-120"/>
              </a:rPr>
              <a:t>19% cited fear of fraud or unclear book conditions</a:t>
            </a:r>
            <a:r>
              <a:rPr lang="en-US" sz="1550" dirty="0">
                <a:solidFill>
                  <a:srgbClr val="443728"/>
                </a:solidFill>
                <a:latin typeface="Open Sans" pitchFamily="34" charset="0"/>
                <a:ea typeface="Open Sans" pitchFamily="34" charset="-122"/>
                <a:cs typeface="Open Sans" pitchFamily="34" charset="-120"/>
              </a:rPr>
              <a:t> as major deterrents.</a:t>
            </a:r>
            <a:endParaRPr lang="en-US" sz="1550" dirty="0"/>
          </a:p>
        </p:txBody>
      </p:sp>
      <p:sp>
        <p:nvSpPr>
          <p:cNvPr id="16" name="Text 10"/>
          <p:cNvSpPr/>
          <p:nvPr/>
        </p:nvSpPr>
        <p:spPr>
          <a:xfrm>
            <a:off x="901898" y="6861691"/>
            <a:ext cx="12826603" cy="648653"/>
          </a:xfrm>
          <a:prstGeom prst="rect">
            <a:avLst/>
          </a:prstGeom>
          <a:noFill/>
          <a:ln/>
        </p:spPr>
        <p:txBody>
          <a:bodyPr wrap="squar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The neutral responses regarding existing platforms underscore a clear market gap: the demand is present, but a </a:t>
            </a:r>
            <a:r>
              <a:rPr lang="en-US" sz="1550" dirty="0">
                <a:solidFill>
                  <a:srgbClr val="A95B95"/>
                </a:solidFill>
                <a:latin typeface="Open Sans" pitchFamily="34" charset="0"/>
                <a:ea typeface="Open Sans" pitchFamily="34" charset="-122"/>
                <a:cs typeface="Open Sans" pitchFamily="34" charset="-120"/>
              </a:rPr>
              <a:t>safe, structured, and student-focused solution</a:t>
            </a:r>
            <a:r>
              <a:rPr lang="en-US" sz="1550" dirty="0">
                <a:solidFill>
                  <a:srgbClr val="443728"/>
                </a:solidFill>
                <a:latin typeface="Open Sans" pitchFamily="34" charset="0"/>
                <a:ea typeface="Open Sans" pitchFamily="34" charset="-122"/>
                <a:cs typeface="Open Sans" pitchFamily="34" charset="-120"/>
              </a:rPr>
              <a:t> is desperately needed.</a:t>
            </a:r>
            <a:endParaRPr lang="en-US" sz="1550" dirty="0"/>
          </a:p>
        </p:txBody>
      </p:sp>
      <p:pic>
        <p:nvPicPr>
          <p:cNvPr id="18" name="Picture 17">
            <a:extLst>
              <a:ext uri="{FF2B5EF4-FFF2-40B4-BE49-F238E27FC236}">
                <a16:creationId xmlns:a16="http://schemas.microsoft.com/office/drawing/2014/main" id="{9E70A530-25BD-9F04-3BDD-0F7840A4C95C}"/>
              </a:ext>
            </a:extLst>
          </p:cNvPr>
          <p:cNvPicPr>
            <a:picLocks noChangeAspect="1"/>
          </p:cNvPicPr>
          <p:nvPr/>
        </p:nvPicPr>
        <p:blipFill>
          <a:blip r:embed="rId7"/>
          <a:stretch>
            <a:fillRect/>
          </a:stretch>
        </p:blipFill>
        <p:spPr>
          <a:xfrm>
            <a:off x="12846205" y="7716645"/>
            <a:ext cx="1784195" cy="419242"/>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90330"/>
            <a:ext cx="6375797"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Defining the Core Problem</a:t>
            </a:r>
            <a:endParaRPr lang="en-US" sz="4450" dirty="0"/>
          </a:p>
        </p:txBody>
      </p:sp>
      <p:sp>
        <p:nvSpPr>
          <p:cNvPr id="4" name="Text 1"/>
          <p:cNvSpPr/>
          <p:nvPr/>
        </p:nvSpPr>
        <p:spPr>
          <a:xfrm>
            <a:off x="793790" y="463927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Based on our comprehensive findings from the Empathy phase, we have precisely defined the problem at hand:</a:t>
            </a:r>
            <a:endParaRPr lang="en-US" sz="1750" dirty="0"/>
          </a:p>
        </p:txBody>
      </p:sp>
      <p:sp>
        <p:nvSpPr>
          <p:cNvPr id="5" name="Text 2"/>
          <p:cNvSpPr/>
          <p:nvPr/>
        </p:nvSpPr>
        <p:spPr>
          <a:xfrm>
            <a:off x="1133951" y="5512475"/>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University students urgently require a </a:t>
            </a:r>
            <a:r>
              <a:rPr lang="en-US" sz="1750" dirty="0">
                <a:solidFill>
                  <a:srgbClr val="A95B95"/>
                </a:solidFill>
                <a:latin typeface="Open Sans" pitchFamily="34" charset="0"/>
                <a:ea typeface="Open Sans" pitchFamily="34" charset="-122"/>
                <a:cs typeface="Open Sans" pitchFamily="34" charset="-120"/>
              </a:rPr>
              <a:t>trustworthy, easy-to-use, and efficient platform</a:t>
            </a:r>
            <a:r>
              <a:rPr lang="en-US" sz="1750" dirty="0">
                <a:solidFill>
                  <a:srgbClr val="443728"/>
                </a:solidFill>
                <a:latin typeface="Open Sans" pitchFamily="34" charset="0"/>
                <a:ea typeface="Open Sans" pitchFamily="34" charset="-122"/>
                <a:cs typeface="Open Sans" pitchFamily="34" charset="-120"/>
              </a:rPr>
              <a:t> to facilitate the buying, selling, and matching of second-hand textbooks and study notes exclusively within their academic community.</a:t>
            </a:r>
            <a:endParaRPr lang="en-US" sz="1750" dirty="0"/>
          </a:p>
        </p:txBody>
      </p:sp>
      <p:sp>
        <p:nvSpPr>
          <p:cNvPr id="6" name="Shape 3"/>
          <p:cNvSpPr/>
          <p:nvPr/>
        </p:nvSpPr>
        <p:spPr>
          <a:xfrm>
            <a:off x="793790" y="5257324"/>
            <a:ext cx="30480" cy="1236107"/>
          </a:xfrm>
          <a:prstGeom prst="rect">
            <a:avLst/>
          </a:prstGeom>
          <a:solidFill>
            <a:srgbClr val="835E54"/>
          </a:solidFill>
          <a:ln/>
        </p:spPr>
        <p:txBody>
          <a:bodyPr/>
          <a:lstStyle/>
          <a:p>
            <a:endParaRPr lang="en-MY"/>
          </a:p>
        </p:txBody>
      </p:sp>
      <p:sp>
        <p:nvSpPr>
          <p:cNvPr id="7" name="Text 4"/>
          <p:cNvSpPr/>
          <p:nvPr/>
        </p:nvSpPr>
        <p:spPr>
          <a:xfrm>
            <a:off x="793790" y="674858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Our overarching goal is to significantly reduce instances of scams, enhance transparency throughout the transaction process, and vigorously promote the sustainable reuse of valuable academic resources among students.</a:t>
            </a:r>
            <a:endParaRPr lang="en-US" sz="1750" dirty="0"/>
          </a:p>
        </p:txBody>
      </p:sp>
      <p:pic>
        <p:nvPicPr>
          <p:cNvPr id="9" name="Picture 8">
            <a:extLst>
              <a:ext uri="{FF2B5EF4-FFF2-40B4-BE49-F238E27FC236}">
                <a16:creationId xmlns:a16="http://schemas.microsoft.com/office/drawing/2014/main" id="{57C1BD10-4093-56A0-B58D-31D5DE2E9A73}"/>
              </a:ext>
            </a:extLst>
          </p:cNvPr>
          <p:cNvPicPr>
            <a:picLocks noChangeAspect="1"/>
          </p:cNvPicPr>
          <p:nvPr/>
        </p:nvPicPr>
        <p:blipFill>
          <a:blip r:embed="rId4"/>
          <a:stretch>
            <a:fillRect/>
          </a:stretch>
        </p:blipFill>
        <p:spPr>
          <a:xfrm>
            <a:off x="12846205" y="7716645"/>
            <a:ext cx="1784195" cy="419242"/>
          </a:xfrm>
          <a:prstGeom prst="rect">
            <a:avLst/>
          </a:prstGeom>
        </p:spPr>
      </p:pic>
    </p:spTree>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542217" y="649248"/>
            <a:ext cx="9179362" cy="570428"/>
          </a:xfrm>
          <a:prstGeom prst="rect">
            <a:avLst/>
          </a:prstGeom>
          <a:noFill/>
          <a:ln/>
        </p:spPr>
        <p:txBody>
          <a:bodyPr wrap="none" lIns="0" tIns="0" rIns="0" bIns="0" rtlCol="0" anchor="t"/>
          <a:lstStyle/>
          <a:p>
            <a:pPr marL="0" indent="0" algn="l">
              <a:lnSpc>
                <a:spcPts val="4450"/>
              </a:lnSpc>
              <a:buNone/>
            </a:pPr>
            <a:r>
              <a:rPr lang="en-US" sz="3550" b="1" dirty="0">
                <a:solidFill>
                  <a:srgbClr val="443728"/>
                </a:solidFill>
                <a:latin typeface="Crimson Pro Bold" pitchFamily="34" charset="0"/>
                <a:ea typeface="Crimson Pro Bold" pitchFamily="34" charset="-122"/>
                <a:cs typeface="Crimson Pro Bold" pitchFamily="34" charset="-120"/>
              </a:rPr>
              <a:t>Our Solution: A Dedicated Student Marketplace</a:t>
            </a:r>
            <a:endParaRPr lang="en-US" sz="3550" dirty="0"/>
          </a:p>
        </p:txBody>
      </p:sp>
      <p:sp>
        <p:nvSpPr>
          <p:cNvPr id="3" name="Text 1"/>
          <p:cNvSpPr/>
          <p:nvPr/>
        </p:nvSpPr>
        <p:spPr>
          <a:xfrm>
            <a:off x="1542217" y="1584722"/>
            <a:ext cx="11545848" cy="583883"/>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To tackle the identified problems head-on, we've designed a specialized </a:t>
            </a:r>
            <a:r>
              <a:rPr lang="en-US" sz="1400" dirty="0">
                <a:solidFill>
                  <a:srgbClr val="FFFFFF"/>
                </a:solidFill>
                <a:highlight>
                  <a:srgbClr val="A95B95"/>
                </a:highlight>
                <a:latin typeface="Open Sans" pitchFamily="34" charset="0"/>
                <a:ea typeface="Open Sans" pitchFamily="34" charset="-122"/>
                <a:cs typeface="Open Sans" pitchFamily="34" charset="-120"/>
              </a:rPr>
              <a:t>student-only platform</a:t>
            </a:r>
            <a:r>
              <a:rPr lang="en-US" sz="1400" dirty="0">
                <a:solidFill>
                  <a:srgbClr val="443728"/>
                </a:solidFill>
                <a:latin typeface="Open Sans" pitchFamily="34" charset="0"/>
                <a:ea typeface="Open Sans" pitchFamily="34" charset="-122"/>
                <a:cs typeface="Open Sans" pitchFamily="34" charset="-120"/>
              </a:rPr>
              <a:t> for second-hand academic materials. This isn't just another marketplace; it's tailored specifically for the university environment.</a:t>
            </a:r>
            <a:endParaRPr lang="en-US" sz="1400" dirty="0"/>
          </a:p>
        </p:txBody>
      </p:sp>
      <p:sp>
        <p:nvSpPr>
          <p:cNvPr id="4" name="Shape 2"/>
          <p:cNvSpPr/>
          <p:nvPr/>
        </p:nvSpPr>
        <p:spPr>
          <a:xfrm>
            <a:off x="1542217" y="2373868"/>
            <a:ext cx="410647" cy="410647"/>
          </a:xfrm>
          <a:prstGeom prst="roundRect">
            <a:avLst>
              <a:gd name="adj" fmla="val 18670"/>
            </a:avLst>
          </a:prstGeom>
          <a:solidFill>
            <a:srgbClr val="EBE2E0"/>
          </a:solidFill>
          <a:ln w="7620">
            <a:solidFill>
              <a:srgbClr val="D1C8C6"/>
            </a:solidFill>
            <a:prstDash val="solid"/>
          </a:ln>
        </p:spPr>
        <p:txBody>
          <a:bodyPr/>
          <a:lstStyle/>
          <a:p>
            <a:endParaRPr lang="en-MY"/>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0618" y="2442210"/>
            <a:ext cx="273725" cy="273725"/>
          </a:xfrm>
          <a:prstGeom prst="rect">
            <a:avLst/>
          </a:prstGeom>
        </p:spPr>
      </p:pic>
      <p:sp>
        <p:nvSpPr>
          <p:cNvPr id="6" name="Text 3"/>
          <p:cNvSpPr/>
          <p:nvPr/>
        </p:nvSpPr>
        <p:spPr>
          <a:xfrm>
            <a:off x="2135386" y="2436614"/>
            <a:ext cx="3224927" cy="28515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Enhanced Trust &amp; Accountability</a:t>
            </a:r>
            <a:endParaRPr lang="en-US" sz="1750" dirty="0"/>
          </a:p>
        </p:txBody>
      </p:sp>
      <p:sp>
        <p:nvSpPr>
          <p:cNvPr id="7" name="Text 4"/>
          <p:cNvSpPr/>
          <p:nvPr/>
        </p:nvSpPr>
        <p:spPr>
          <a:xfrm>
            <a:off x="2135386" y="2831187"/>
            <a:ext cx="10952678" cy="291941"/>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Implementation of a </a:t>
            </a:r>
            <a:r>
              <a:rPr lang="en-US" sz="1400" b="1" dirty="0">
                <a:solidFill>
                  <a:srgbClr val="443728"/>
                </a:solidFill>
                <a:latin typeface="Open Sans" pitchFamily="34" charset="0"/>
                <a:ea typeface="Open Sans" pitchFamily="34" charset="-122"/>
                <a:cs typeface="Open Sans" pitchFamily="34" charset="-120"/>
              </a:rPr>
              <a:t>user rating and review system</a:t>
            </a:r>
            <a:r>
              <a:rPr lang="en-US" sz="1400" dirty="0">
                <a:solidFill>
                  <a:srgbClr val="443728"/>
                </a:solidFill>
                <a:latin typeface="Open Sans" pitchFamily="34" charset="0"/>
                <a:ea typeface="Open Sans" pitchFamily="34" charset="-122"/>
                <a:cs typeface="Open Sans" pitchFamily="34" charset="-120"/>
              </a:rPr>
              <a:t> to build credibility and foster trust among peers.</a:t>
            </a:r>
            <a:endParaRPr lang="en-US" sz="1400" dirty="0"/>
          </a:p>
        </p:txBody>
      </p:sp>
      <p:sp>
        <p:nvSpPr>
          <p:cNvPr id="8" name="Shape 5"/>
          <p:cNvSpPr/>
          <p:nvPr/>
        </p:nvSpPr>
        <p:spPr>
          <a:xfrm>
            <a:off x="1542217" y="3488174"/>
            <a:ext cx="410647" cy="410647"/>
          </a:xfrm>
          <a:prstGeom prst="roundRect">
            <a:avLst>
              <a:gd name="adj" fmla="val 18670"/>
            </a:avLst>
          </a:prstGeom>
          <a:solidFill>
            <a:srgbClr val="EBE2E0"/>
          </a:solidFill>
          <a:ln w="7620">
            <a:solidFill>
              <a:srgbClr val="D1C8C6"/>
            </a:solidFill>
            <a:prstDash val="solid"/>
          </a:ln>
        </p:spPr>
        <p:txBody>
          <a:bodyPr/>
          <a:lstStyle/>
          <a:p>
            <a:endParaRPr lang="en-MY"/>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0618" y="3556516"/>
            <a:ext cx="273725" cy="273725"/>
          </a:xfrm>
          <a:prstGeom prst="rect">
            <a:avLst/>
          </a:prstGeom>
        </p:spPr>
      </p:pic>
      <p:sp>
        <p:nvSpPr>
          <p:cNvPr id="10" name="Text 6"/>
          <p:cNvSpPr/>
          <p:nvPr/>
        </p:nvSpPr>
        <p:spPr>
          <a:xfrm>
            <a:off x="2135386" y="3550920"/>
            <a:ext cx="2281714" cy="28515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Transparent Listings</a:t>
            </a:r>
            <a:endParaRPr lang="en-US" sz="1750" dirty="0"/>
          </a:p>
        </p:txBody>
      </p:sp>
      <p:sp>
        <p:nvSpPr>
          <p:cNvPr id="11" name="Text 7"/>
          <p:cNvSpPr/>
          <p:nvPr/>
        </p:nvSpPr>
        <p:spPr>
          <a:xfrm>
            <a:off x="2135386" y="3945493"/>
            <a:ext cx="10952678" cy="291941"/>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Clear, comprehensive book listings featuring </a:t>
            </a:r>
            <a:r>
              <a:rPr lang="en-US" sz="1400" b="1" dirty="0">
                <a:solidFill>
                  <a:srgbClr val="443728"/>
                </a:solidFill>
                <a:latin typeface="Open Sans" pitchFamily="34" charset="0"/>
                <a:ea typeface="Open Sans" pitchFamily="34" charset="-122"/>
                <a:cs typeface="Open Sans" pitchFamily="34" charset="-120"/>
              </a:rPr>
              <a:t>multiple images, detailed condition reports, and seller history</a:t>
            </a:r>
            <a:r>
              <a:rPr lang="en-US" sz="1400" dirty="0">
                <a:solidFill>
                  <a:srgbClr val="443728"/>
                </a:solidFill>
                <a:latin typeface="Open Sans" pitchFamily="34" charset="0"/>
                <a:ea typeface="Open Sans" pitchFamily="34" charset="-122"/>
                <a:cs typeface="Open Sans" pitchFamily="34" charset="-120"/>
              </a:rPr>
              <a:t>.</a:t>
            </a:r>
            <a:endParaRPr lang="en-US" sz="1400" dirty="0"/>
          </a:p>
        </p:txBody>
      </p:sp>
      <p:sp>
        <p:nvSpPr>
          <p:cNvPr id="12" name="Shape 8"/>
          <p:cNvSpPr/>
          <p:nvPr/>
        </p:nvSpPr>
        <p:spPr>
          <a:xfrm>
            <a:off x="1542217" y="4602480"/>
            <a:ext cx="410647" cy="410647"/>
          </a:xfrm>
          <a:prstGeom prst="roundRect">
            <a:avLst>
              <a:gd name="adj" fmla="val 18670"/>
            </a:avLst>
          </a:prstGeom>
          <a:solidFill>
            <a:srgbClr val="EBE2E0"/>
          </a:solidFill>
          <a:ln w="7620">
            <a:solidFill>
              <a:srgbClr val="D1C8C6"/>
            </a:solidFill>
            <a:prstDash val="solid"/>
          </a:ln>
        </p:spPr>
        <p:txBody>
          <a:bodyPr/>
          <a:lstStyle/>
          <a:p>
            <a:endParaRPr lang="en-MY"/>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10618" y="4670822"/>
            <a:ext cx="273725" cy="273725"/>
          </a:xfrm>
          <a:prstGeom prst="rect">
            <a:avLst/>
          </a:prstGeom>
        </p:spPr>
      </p:pic>
      <p:sp>
        <p:nvSpPr>
          <p:cNvPr id="14" name="Text 9"/>
          <p:cNvSpPr/>
          <p:nvPr/>
        </p:nvSpPr>
        <p:spPr>
          <a:xfrm>
            <a:off x="2135386" y="4665226"/>
            <a:ext cx="2496979" cy="28515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Smart Search &amp; Discovery</a:t>
            </a:r>
            <a:endParaRPr lang="en-US" sz="1750" dirty="0"/>
          </a:p>
        </p:txBody>
      </p:sp>
      <p:sp>
        <p:nvSpPr>
          <p:cNvPr id="15" name="Text 10"/>
          <p:cNvSpPr/>
          <p:nvPr/>
        </p:nvSpPr>
        <p:spPr>
          <a:xfrm>
            <a:off x="2135386" y="5059799"/>
            <a:ext cx="10952678" cy="291941"/>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Advanced search filters allowing users to precisely locate materials by </a:t>
            </a:r>
            <a:r>
              <a:rPr lang="en-US" sz="1400" b="1" dirty="0">
                <a:solidFill>
                  <a:srgbClr val="443728"/>
                </a:solidFill>
                <a:latin typeface="Open Sans" pitchFamily="34" charset="0"/>
                <a:ea typeface="Open Sans" pitchFamily="34" charset="-122"/>
                <a:cs typeface="Open Sans" pitchFamily="34" charset="-120"/>
              </a:rPr>
              <a:t>course, subject, and publication year</a:t>
            </a:r>
            <a:r>
              <a:rPr lang="en-US" sz="1400" dirty="0">
                <a:solidFill>
                  <a:srgbClr val="443728"/>
                </a:solidFill>
                <a:latin typeface="Open Sans" pitchFamily="34" charset="0"/>
                <a:ea typeface="Open Sans" pitchFamily="34" charset="-122"/>
                <a:cs typeface="Open Sans" pitchFamily="34" charset="-120"/>
              </a:rPr>
              <a:t>.</a:t>
            </a:r>
            <a:endParaRPr lang="en-US" sz="1400" dirty="0"/>
          </a:p>
        </p:txBody>
      </p:sp>
      <p:sp>
        <p:nvSpPr>
          <p:cNvPr id="16" name="Shape 11"/>
          <p:cNvSpPr/>
          <p:nvPr/>
        </p:nvSpPr>
        <p:spPr>
          <a:xfrm>
            <a:off x="1542217" y="5716786"/>
            <a:ext cx="410647" cy="410647"/>
          </a:xfrm>
          <a:prstGeom prst="roundRect">
            <a:avLst>
              <a:gd name="adj" fmla="val 18670"/>
            </a:avLst>
          </a:prstGeom>
          <a:solidFill>
            <a:srgbClr val="EBE2E0"/>
          </a:solidFill>
          <a:ln w="7620">
            <a:solidFill>
              <a:srgbClr val="D1C8C6"/>
            </a:solidFill>
            <a:prstDash val="solid"/>
          </a:ln>
        </p:spPr>
        <p:txBody>
          <a:bodyPr/>
          <a:lstStyle/>
          <a:p>
            <a:endParaRPr lang="en-MY"/>
          </a:p>
        </p:txBody>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10618" y="5785128"/>
            <a:ext cx="273725" cy="273725"/>
          </a:xfrm>
          <a:prstGeom prst="rect">
            <a:avLst/>
          </a:prstGeom>
        </p:spPr>
      </p:pic>
      <p:sp>
        <p:nvSpPr>
          <p:cNvPr id="18" name="Text 12"/>
          <p:cNvSpPr/>
          <p:nvPr/>
        </p:nvSpPr>
        <p:spPr>
          <a:xfrm>
            <a:off x="2135386" y="5779532"/>
            <a:ext cx="2281714" cy="28515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Fair Pricing</a:t>
            </a:r>
            <a:endParaRPr lang="en-US" sz="1750" dirty="0"/>
          </a:p>
        </p:txBody>
      </p:sp>
      <p:sp>
        <p:nvSpPr>
          <p:cNvPr id="19" name="Text 13"/>
          <p:cNvSpPr/>
          <p:nvPr/>
        </p:nvSpPr>
        <p:spPr>
          <a:xfrm>
            <a:off x="2135386" y="6174105"/>
            <a:ext cx="10952678" cy="291941"/>
          </a:xfrm>
          <a:prstGeom prst="rect">
            <a:avLst/>
          </a:prstGeom>
          <a:noFill/>
          <a:ln/>
        </p:spPr>
        <p:txBody>
          <a:bodyPr wrap="none" lIns="0" tIns="0" rIns="0" bIns="0" rtlCol="0" anchor="t"/>
          <a:lstStyle/>
          <a:p>
            <a:pPr marL="0" indent="0" algn="l">
              <a:lnSpc>
                <a:spcPts val="2250"/>
              </a:lnSpc>
              <a:buNone/>
            </a:pPr>
            <a:r>
              <a:rPr lang="en-US" sz="1400" b="1" dirty="0">
                <a:solidFill>
                  <a:srgbClr val="443728"/>
                </a:solidFill>
                <a:latin typeface="Open Sans" pitchFamily="34" charset="0"/>
                <a:ea typeface="Open Sans" pitchFamily="34" charset="-122"/>
                <a:cs typeface="Open Sans" pitchFamily="34" charset="-120"/>
              </a:rPr>
              <a:t>AI-powered price suggestions</a:t>
            </a:r>
            <a:r>
              <a:rPr lang="en-US" sz="1400" dirty="0">
                <a:solidFill>
                  <a:srgbClr val="443728"/>
                </a:solidFill>
                <a:latin typeface="Open Sans" pitchFamily="34" charset="0"/>
                <a:ea typeface="Open Sans" pitchFamily="34" charset="-122"/>
                <a:cs typeface="Open Sans" pitchFamily="34" charset="-120"/>
              </a:rPr>
              <a:t> to ensure equitable and transparent pricing for all transactions.</a:t>
            </a:r>
            <a:endParaRPr lang="en-US" sz="1400" dirty="0"/>
          </a:p>
        </p:txBody>
      </p:sp>
      <p:sp>
        <p:nvSpPr>
          <p:cNvPr id="20" name="Shape 14"/>
          <p:cNvSpPr/>
          <p:nvPr/>
        </p:nvSpPr>
        <p:spPr>
          <a:xfrm>
            <a:off x="1542217" y="6831092"/>
            <a:ext cx="410647" cy="410647"/>
          </a:xfrm>
          <a:prstGeom prst="roundRect">
            <a:avLst>
              <a:gd name="adj" fmla="val 18670"/>
            </a:avLst>
          </a:prstGeom>
          <a:solidFill>
            <a:srgbClr val="EBE2E0"/>
          </a:solidFill>
          <a:ln w="7620">
            <a:solidFill>
              <a:srgbClr val="D1C8C6"/>
            </a:solidFill>
            <a:prstDash val="solid"/>
          </a:ln>
        </p:spPr>
        <p:txBody>
          <a:bodyPr/>
          <a:lstStyle/>
          <a:p>
            <a:endParaRPr lang="en-MY"/>
          </a:p>
        </p:txBody>
      </p:sp>
      <p:pic>
        <p:nvPicPr>
          <p:cNvPr id="2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10618" y="6899434"/>
            <a:ext cx="273725" cy="273725"/>
          </a:xfrm>
          <a:prstGeom prst="rect">
            <a:avLst/>
          </a:prstGeom>
        </p:spPr>
      </p:pic>
      <p:sp>
        <p:nvSpPr>
          <p:cNvPr id="22" name="Text 15"/>
          <p:cNvSpPr/>
          <p:nvPr/>
        </p:nvSpPr>
        <p:spPr>
          <a:xfrm>
            <a:off x="2135386" y="6893838"/>
            <a:ext cx="2281714" cy="28515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Safe Exchange Logistics</a:t>
            </a:r>
            <a:endParaRPr lang="en-US" sz="1750" dirty="0"/>
          </a:p>
        </p:txBody>
      </p:sp>
      <p:sp>
        <p:nvSpPr>
          <p:cNvPr id="23" name="Text 16"/>
          <p:cNvSpPr/>
          <p:nvPr/>
        </p:nvSpPr>
        <p:spPr>
          <a:xfrm>
            <a:off x="2135386" y="7288411"/>
            <a:ext cx="10952678" cy="291941"/>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Integrated </a:t>
            </a:r>
            <a:r>
              <a:rPr lang="en-US" sz="1400" b="1" dirty="0">
                <a:solidFill>
                  <a:srgbClr val="443728"/>
                </a:solidFill>
                <a:latin typeface="Open Sans" pitchFamily="34" charset="0"/>
                <a:ea typeface="Open Sans" pitchFamily="34" charset="-122"/>
                <a:cs typeface="Open Sans" pitchFamily="34" charset="-120"/>
              </a:rPr>
              <a:t>campus-based pickup location suggestions</a:t>
            </a:r>
            <a:r>
              <a:rPr lang="en-US" sz="1400" dirty="0">
                <a:solidFill>
                  <a:srgbClr val="443728"/>
                </a:solidFill>
                <a:latin typeface="Open Sans" pitchFamily="34" charset="0"/>
                <a:ea typeface="Open Sans" pitchFamily="34" charset="-122"/>
                <a:cs typeface="Open Sans" pitchFamily="34" charset="-120"/>
              </a:rPr>
              <a:t> to promote safe and convenient exchanges within university grounds.</a:t>
            </a:r>
            <a:endParaRPr lang="en-US" sz="1400" dirty="0"/>
          </a:p>
        </p:txBody>
      </p:sp>
      <p:pic>
        <p:nvPicPr>
          <p:cNvPr id="25" name="Picture 24">
            <a:extLst>
              <a:ext uri="{FF2B5EF4-FFF2-40B4-BE49-F238E27FC236}">
                <a16:creationId xmlns:a16="http://schemas.microsoft.com/office/drawing/2014/main" id="{32BBD2E0-1831-B2DF-89B3-B3FEAF61897E}"/>
              </a:ext>
            </a:extLst>
          </p:cNvPr>
          <p:cNvPicPr>
            <a:picLocks noChangeAspect="1"/>
          </p:cNvPicPr>
          <p:nvPr/>
        </p:nvPicPr>
        <p:blipFill>
          <a:blip r:embed="rId13"/>
          <a:stretch>
            <a:fillRect/>
          </a:stretch>
        </p:blipFill>
        <p:spPr>
          <a:xfrm>
            <a:off x="12846205" y="7716645"/>
            <a:ext cx="1784195" cy="419242"/>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593413" y="789622"/>
            <a:ext cx="4871323" cy="565309"/>
          </a:xfrm>
          <a:prstGeom prst="rect">
            <a:avLst/>
          </a:prstGeom>
          <a:noFill/>
          <a:ln/>
        </p:spPr>
        <p:txBody>
          <a:bodyPr wrap="none" lIns="0" tIns="0" rIns="0" bIns="0" rtlCol="0" anchor="t"/>
          <a:lstStyle/>
          <a:p>
            <a:pPr marL="0" indent="0" algn="l">
              <a:lnSpc>
                <a:spcPts val="4450"/>
              </a:lnSpc>
              <a:buNone/>
            </a:pPr>
            <a:r>
              <a:rPr lang="en-US" sz="3550" b="1" dirty="0">
                <a:solidFill>
                  <a:srgbClr val="443728"/>
                </a:solidFill>
                <a:latin typeface="Crimson Pro Bold" pitchFamily="34" charset="0"/>
                <a:ea typeface="Crimson Pro Bold" pitchFamily="34" charset="-122"/>
                <a:cs typeface="Crimson Pro Bold" pitchFamily="34" charset="-120"/>
              </a:rPr>
              <a:t>Prototype &amp; User Journey</a:t>
            </a:r>
            <a:endParaRPr lang="en-US" sz="3550" dirty="0"/>
          </a:p>
        </p:txBody>
      </p:sp>
      <p:sp>
        <p:nvSpPr>
          <p:cNvPr id="3" name="Text 1"/>
          <p:cNvSpPr/>
          <p:nvPr/>
        </p:nvSpPr>
        <p:spPr>
          <a:xfrm>
            <a:off x="1593413" y="1716762"/>
            <a:ext cx="11443573"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We have developed a comprehensive </a:t>
            </a:r>
            <a:r>
              <a:rPr lang="en-US" sz="1400" b="1" dirty="0">
                <a:solidFill>
                  <a:srgbClr val="443728"/>
                </a:solidFill>
                <a:latin typeface="Open Sans" pitchFamily="34" charset="0"/>
                <a:ea typeface="Open Sans" pitchFamily="34" charset="-122"/>
                <a:cs typeface="Open Sans" pitchFamily="34" charset="-120"/>
              </a:rPr>
              <a:t>high-fidelity mobile prototype using Figma</a:t>
            </a:r>
            <a:r>
              <a:rPr lang="en-US" sz="1400" dirty="0">
                <a:solidFill>
                  <a:srgbClr val="443728"/>
                </a:solidFill>
                <a:latin typeface="Open Sans" pitchFamily="34" charset="0"/>
                <a:ea typeface="Open Sans" pitchFamily="34" charset="-122"/>
                <a:cs typeface="Open Sans" pitchFamily="34" charset="-120"/>
              </a:rPr>
              <a:t>, meticulously outlining the entire user journey from start to finish. This interactive prototype allows us to visualize and refine every step of the transaction process.</a:t>
            </a:r>
            <a:endParaRPr lang="en-US" sz="1400" dirty="0"/>
          </a:p>
        </p:txBody>
      </p:sp>
      <p:sp>
        <p:nvSpPr>
          <p:cNvPr id="4" name="Text 2"/>
          <p:cNvSpPr/>
          <p:nvPr/>
        </p:nvSpPr>
        <p:spPr>
          <a:xfrm>
            <a:off x="1593413" y="2499360"/>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01</a:t>
            </a:r>
            <a:endParaRPr lang="en-US" sz="1400" dirty="0"/>
          </a:p>
        </p:txBody>
      </p:sp>
      <p:sp>
        <p:nvSpPr>
          <p:cNvPr id="5" name="Shape 3"/>
          <p:cNvSpPr/>
          <p:nvPr/>
        </p:nvSpPr>
        <p:spPr>
          <a:xfrm>
            <a:off x="1593413" y="2783800"/>
            <a:ext cx="3693914" cy="22860"/>
          </a:xfrm>
          <a:prstGeom prst="rect">
            <a:avLst/>
          </a:prstGeom>
          <a:solidFill>
            <a:srgbClr val="835E54"/>
          </a:solidFill>
          <a:ln/>
        </p:spPr>
        <p:txBody>
          <a:bodyPr/>
          <a:lstStyle/>
          <a:p>
            <a:endParaRPr lang="en-MY"/>
          </a:p>
        </p:txBody>
      </p:sp>
      <p:sp>
        <p:nvSpPr>
          <p:cNvPr id="6" name="Text 4"/>
          <p:cNvSpPr/>
          <p:nvPr/>
        </p:nvSpPr>
        <p:spPr>
          <a:xfrm>
            <a:off x="1593413" y="2919889"/>
            <a:ext cx="2261473"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Login &amp; Role Selection</a:t>
            </a:r>
            <a:endParaRPr lang="en-US" sz="1750" dirty="0"/>
          </a:p>
        </p:txBody>
      </p:sp>
      <p:sp>
        <p:nvSpPr>
          <p:cNvPr id="7" name="Text 5"/>
          <p:cNvSpPr/>
          <p:nvPr/>
        </p:nvSpPr>
        <p:spPr>
          <a:xfrm>
            <a:off x="1593413" y="3310890"/>
            <a:ext cx="3693914"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Users log in and specify their role as either a buyer or a seller.</a:t>
            </a:r>
            <a:endParaRPr lang="en-US" sz="1400" dirty="0"/>
          </a:p>
        </p:txBody>
      </p:sp>
      <p:sp>
        <p:nvSpPr>
          <p:cNvPr id="8" name="Text 6"/>
          <p:cNvSpPr/>
          <p:nvPr/>
        </p:nvSpPr>
        <p:spPr>
          <a:xfrm>
            <a:off x="5468183" y="2499360"/>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02</a:t>
            </a:r>
            <a:endParaRPr lang="en-US" sz="1400" dirty="0"/>
          </a:p>
        </p:txBody>
      </p:sp>
      <p:sp>
        <p:nvSpPr>
          <p:cNvPr id="9" name="Shape 7"/>
          <p:cNvSpPr/>
          <p:nvPr/>
        </p:nvSpPr>
        <p:spPr>
          <a:xfrm>
            <a:off x="5468183" y="2783800"/>
            <a:ext cx="3693914" cy="22860"/>
          </a:xfrm>
          <a:prstGeom prst="rect">
            <a:avLst/>
          </a:prstGeom>
          <a:solidFill>
            <a:srgbClr val="835E54"/>
          </a:solidFill>
          <a:ln/>
        </p:spPr>
        <p:txBody>
          <a:bodyPr/>
          <a:lstStyle/>
          <a:p>
            <a:endParaRPr lang="en-MY"/>
          </a:p>
        </p:txBody>
      </p:sp>
      <p:sp>
        <p:nvSpPr>
          <p:cNvPr id="10" name="Text 8"/>
          <p:cNvSpPr/>
          <p:nvPr/>
        </p:nvSpPr>
        <p:spPr>
          <a:xfrm>
            <a:off x="5468183" y="2919889"/>
            <a:ext cx="2261473"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Smart Search</a:t>
            </a:r>
            <a:endParaRPr lang="en-US" sz="1750" dirty="0"/>
          </a:p>
        </p:txBody>
      </p:sp>
      <p:sp>
        <p:nvSpPr>
          <p:cNvPr id="11" name="Text 9"/>
          <p:cNvSpPr/>
          <p:nvPr/>
        </p:nvSpPr>
        <p:spPr>
          <a:xfrm>
            <a:off x="5468183" y="3310890"/>
            <a:ext cx="3693914"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Buyers search for books using intuitive filters like course code or subject.</a:t>
            </a:r>
            <a:endParaRPr lang="en-US" sz="1400" dirty="0"/>
          </a:p>
        </p:txBody>
      </p:sp>
      <p:sp>
        <p:nvSpPr>
          <p:cNvPr id="12" name="Text 10"/>
          <p:cNvSpPr/>
          <p:nvPr/>
        </p:nvSpPr>
        <p:spPr>
          <a:xfrm>
            <a:off x="9342953" y="2499360"/>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03</a:t>
            </a:r>
            <a:endParaRPr lang="en-US" sz="1400" dirty="0"/>
          </a:p>
        </p:txBody>
      </p:sp>
      <p:sp>
        <p:nvSpPr>
          <p:cNvPr id="13" name="Shape 11"/>
          <p:cNvSpPr/>
          <p:nvPr/>
        </p:nvSpPr>
        <p:spPr>
          <a:xfrm>
            <a:off x="9342953" y="2783800"/>
            <a:ext cx="3694033" cy="22860"/>
          </a:xfrm>
          <a:prstGeom prst="rect">
            <a:avLst/>
          </a:prstGeom>
          <a:solidFill>
            <a:srgbClr val="835E54"/>
          </a:solidFill>
          <a:ln/>
        </p:spPr>
        <p:txBody>
          <a:bodyPr/>
          <a:lstStyle/>
          <a:p>
            <a:endParaRPr lang="en-MY"/>
          </a:p>
        </p:txBody>
      </p:sp>
      <p:sp>
        <p:nvSpPr>
          <p:cNvPr id="14" name="Text 12"/>
          <p:cNvSpPr/>
          <p:nvPr/>
        </p:nvSpPr>
        <p:spPr>
          <a:xfrm>
            <a:off x="9342953" y="2919889"/>
            <a:ext cx="2261473"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Seller Profile Review</a:t>
            </a:r>
            <a:endParaRPr lang="en-US" sz="1750" dirty="0"/>
          </a:p>
        </p:txBody>
      </p:sp>
      <p:sp>
        <p:nvSpPr>
          <p:cNvPr id="15" name="Text 13"/>
          <p:cNvSpPr/>
          <p:nvPr/>
        </p:nvSpPr>
        <p:spPr>
          <a:xfrm>
            <a:off x="9342953" y="3310890"/>
            <a:ext cx="3694033"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Users can view seller profiles, ratings, and transaction history for informed decisions.</a:t>
            </a:r>
            <a:endParaRPr lang="en-US" sz="1400" dirty="0"/>
          </a:p>
        </p:txBody>
      </p:sp>
      <p:sp>
        <p:nvSpPr>
          <p:cNvPr id="16" name="Text 14"/>
          <p:cNvSpPr/>
          <p:nvPr/>
        </p:nvSpPr>
        <p:spPr>
          <a:xfrm>
            <a:off x="1593413" y="4206478"/>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04</a:t>
            </a:r>
            <a:endParaRPr lang="en-US" sz="1400" dirty="0"/>
          </a:p>
        </p:txBody>
      </p:sp>
      <p:sp>
        <p:nvSpPr>
          <p:cNvPr id="17" name="Shape 15"/>
          <p:cNvSpPr/>
          <p:nvPr/>
        </p:nvSpPr>
        <p:spPr>
          <a:xfrm>
            <a:off x="1593413" y="4490918"/>
            <a:ext cx="3693914" cy="22860"/>
          </a:xfrm>
          <a:prstGeom prst="rect">
            <a:avLst/>
          </a:prstGeom>
          <a:solidFill>
            <a:srgbClr val="835E54"/>
          </a:solidFill>
          <a:ln/>
        </p:spPr>
        <p:txBody>
          <a:bodyPr/>
          <a:lstStyle/>
          <a:p>
            <a:endParaRPr lang="en-MY"/>
          </a:p>
        </p:txBody>
      </p:sp>
      <p:sp>
        <p:nvSpPr>
          <p:cNvPr id="18" name="Text 16"/>
          <p:cNvSpPr/>
          <p:nvPr/>
        </p:nvSpPr>
        <p:spPr>
          <a:xfrm>
            <a:off x="1593413" y="4627007"/>
            <a:ext cx="3100030"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Communication &amp; Arrangement</a:t>
            </a:r>
            <a:endParaRPr lang="en-US" sz="1750" dirty="0"/>
          </a:p>
        </p:txBody>
      </p:sp>
      <p:sp>
        <p:nvSpPr>
          <p:cNvPr id="19" name="Text 17"/>
          <p:cNvSpPr/>
          <p:nvPr/>
        </p:nvSpPr>
        <p:spPr>
          <a:xfrm>
            <a:off x="1593413" y="5018008"/>
            <a:ext cx="3693914" cy="86868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Integrated chat allows buyers and sellers to discuss details and agree on meeting logistics.</a:t>
            </a:r>
            <a:endParaRPr lang="en-US" sz="1400" dirty="0"/>
          </a:p>
        </p:txBody>
      </p:sp>
      <p:sp>
        <p:nvSpPr>
          <p:cNvPr id="20" name="Text 18"/>
          <p:cNvSpPr/>
          <p:nvPr/>
        </p:nvSpPr>
        <p:spPr>
          <a:xfrm>
            <a:off x="5468183" y="4206478"/>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05</a:t>
            </a:r>
            <a:endParaRPr lang="en-US" sz="1400" dirty="0"/>
          </a:p>
        </p:txBody>
      </p:sp>
      <p:sp>
        <p:nvSpPr>
          <p:cNvPr id="21" name="Shape 19"/>
          <p:cNvSpPr/>
          <p:nvPr/>
        </p:nvSpPr>
        <p:spPr>
          <a:xfrm>
            <a:off x="5468183" y="4490918"/>
            <a:ext cx="3693914" cy="22860"/>
          </a:xfrm>
          <a:prstGeom prst="rect">
            <a:avLst/>
          </a:prstGeom>
          <a:solidFill>
            <a:srgbClr val="835E54"/>
          </a:solidFill>
          <a:ln/>
        </p:spPr>
        <p:txBody>
          <a:bodyPr/>
          <a:lstStyle/>
          <a:p>
            <a:endParaRPr lang="en-MY"/>
          </a:p>
        </p:txBody>
      </p:sp>
      <p:sp>
        <p:nvSpPr>
          <p:cNvPr id="22" name="Text 20"/>
          <p:cNvSpPr/>
          <p:nvPr/>
        </p:nvSpPr>
        <p:spPr>
          <a:xfrm>
            <a:off x="5468183" y="4627007"/>
            <a:ext cx="2261473"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Navigation Assistance</a:t>
            </a:r>
            <a:endParaRPr lang="en-US" sz="1750" dirty="0"/>
          </a:p>
        </p:txBody>
      </p:sp>
      <p:sp>
        <p:nvSpPr>
          <p:cNvPr id="23" name="Text 21"/>
          <p:cNvSpPr/>
          <p:nvPr/>
        </p:nvSpPr>
        <p:spPr>
          <a:xfrm>
            <a:off x="5468183" y="5018008"/>
            <a:ext cx="3693914"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Map navigation guides users to their agreed-upon campus pickup location.</a:t>
            </a:r>
            <a:endParaRPr lang="en-US" sz="1400" dirty="0"/>
          </a:p>
        </p:txBody>
      </p:sp>
      <p:sp>
        <p:nvSpPr>
          <p:cNvPr id="24" name="Text 22"/>
          <p:cNvSpPr/>
          <p:nvPr/>
        </p:nvSpPr>
        <p:spPr>
          <a:xfrm>
            <a:off x="9342953" y="4206478"/>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06</a:t>
            </a:r>
            <a:endParaRPr lang="en-US" sz="1400" dirty="0"/>
          </a:p>
        </p:txBody>
      </p:sp>
      <p:sp>
        <p:nvSpPr>
          <p:cNvPr id="25" name="Shape 23"/>
          <p:cNvSpPr/>
          <p:nvPr/>
        </p:nvSpPr>
        <p:spPr>
          <a:xfrm>
            <a:off x="9342953" y="4490918"/>
            <a:ext cx="3694033" cy="22860"/>
          </a:xfrm>
          <a:prstGeom prst="rect">
            <a:avLst/>
          </a:prstGeom>
          <a:solidFill>
            <a:srgbClr val="835E54"/>
          </a:solidFill>
          <a:ln/>
        </p:spPr>
        <p:txBody>
          <a:bodyPr/>
          <a:lstStyle/>
          <a:p>
            <a:endParaRPr lang="en-MY"/>
          </a:p>
        </p:txBody>
      </p:sp>
      <p:sp>
        <p:nvSpPr>
          <p:cNvPr id="26" name="Text 24"/>
          <p:cNvSpPr/>
          <p:nvPr/>
        </p:nvSpPr>
        <p:spPr>
          <a:xfrm>
            <a:off x="9342953" y="4627007"/>
            <a:ext cx="2510314"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Transaction Confirmation</a:t>
            </a:r>
            <a:endParaRPr lang="en-US" sz="1750" dirty="0"/>
          </a:p>
        </p:txBody>
      </p:sp>
      <p:sp>
        <p:nvSpPr>
          <p:cNvPr id="27" name="Text 25"/>
          <p:cNvSpPr/>
          <p:nvPr/>
        </p:nvSpPr>
        <p:spPr>
          <a:xfrm>
            <a:off x="9342953" y="5018008"/>
            <a:ext cx="3694033" cy="579120"/>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Both parties confirm the transaction within a set timeframe, ensuring completion.</a:t>
            </a:r>
            <a:endParaRPr lang="en-US" sz="1400" dirty="0"/>
          </a:p>
        </p:txBody>
      </p:sp>
      <p:sp>
        <p:nvSpPr>
          <p:cNvPr id="28" name="Text 26"/>
          <p:cNvSpPr/>
          <p:nvPr/>
        </p:nvSpPr>
        <p:spPr>
          <a:xfrm>
            <a:off x="1593413" y="6203156"/>
            <a:ext cx="180856" cy="22610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Crimson Pro Light" pitchFamily="34" charset="0"/>
                <a:ea typeface="Crimson Pro Light" pitchFamily="34" charset="-122"/>
                <a:cs typeface="Crimson Pro Light" pitchFamily="34" charset="-120"/>
              </a:rPr>
              <a:t>07</a:t>
            </a:r>
            <a:endParaRPr lang="en-US" sz="1400" dirty="0"/>
          </a:p>
        </p:txBody>
      </p:sp>
      <p:sp>
        <p:nvSpPr>
          <p:cNvPr id="29" name="Shape 27"/>
          <p:cNvSpPr/>
          <p:nvPr/>
        </p:nvSpPr>
        <p:spPr>
          <a:xfrm>
            <a:off x="1593413" y="6487597"/>
            <a:ext cx="11443573" cy="22860"/>
          </a:xfrm>
          <a:prstGeom prst="rect">
            <a:avLst/>
          </a:prstGeom>
          <a:solidFill>
            <a:srgbClr val="835E54"/>
          </a:solidFill>
          <a:ln/>
        </p:spPr>
        <p:txBody>
          <a:bodyPr/>
          <a:lstStyle/>
          <a:p>
            <a:endParaRPr lang="en-MY"/>
          </a:p>
        </p:txBody>
      </p:sp>
      <p:sp>
        <p:nvSpPr>
          <p:cNvPr id="30" name="Text 28"/>
          <p:cNvSpPr/>
          <p:nvPr/>
        </p:nvSpPr>
        <p:spPr>
          <a:xfrm>
            <a:off x="1593413" y="6623685"/>
            <a:ext cx="2327553" cy="282535"/>
          </a:xfrm>
          <a:prstGeom prst="rect">
            <a:avLst/>
          </a:prstGeom>
          <a:noFill/>
          <a:ln/>
        </p:spPr>
        <p:txBody>
          <a:bodyPr wrap="none" lIns="0" tIns="0" rIns="0" bIns="0" rtlCol="0" anchor="t"/>
          <a:lstStyle/>
          <a:p>
            <a:pPr marL="0" indent="0" algn="l">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Post-Transaction Rating</a:t>
            </a:r>
            <a:endParaRPr lang="en-US" sz="1750" dirty="0"/>
          </a:p>
        </p:txBody>
      </p:sp>
      <p:sp>
        <p:nvSpPr>
          <p:cNvPr id="31" name="Text 29"/>
          <p:cNvSpPr/>
          <p:nvPr/>
        </p:nvSpPr>
        <p:spPr>
          <a:xfrm>
            <a:off x="1593413" y="7014686"/>
            <a:ext cx="11443573" cy="289560"/>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Open Sans" pitchFamily="34" charset="0"/>
                <a:ea typeface="Open Sans" pitchFamily="34" charset="-122"/>
                <a:cs typeface="Open Sans" pitchFamily="34" charset="-120"/>
              </a:rPr>
              <a:t>Upon completion, both parties rate each other, reinforcing accountability and trust.</a:t>
            </a:r>
            <a:endParaRPr lang="en-US" sz="1400" dirty="0"/>
          </a:p>
        </p:txBody>
      </p:sp>
      <p:pic>
        <p:nvPicPr>
          <p:cNvPr id="33" name="Picture 32">
            <a:extLst>
              <a:ext uri="{FF2B5EF4-FFF2-40B4-BE49-F238E27FC236}">
                <a16:creationId xmlns:a16="http://schemas.microsoft.com/office/drawing/2014/main" id="{E6BB96B3-4565-AC3F-28B2-105FCF4BBFCA}"/>
              </a:ext>
            </a:extLst>
          </p:cNvPr>
          <p:cNvPicPr>
            <a:picLocks noChangeAspect="1"/>
          </p:cNvPicPr>
          <p:nvPr/>
        </p:nvPicPr>
        <p:blipFill>
          <a:blip r:embed="rId3"/>
          <a:stretch>
            <a:fillRect/>
          </a:stretch>
        </p:blipFill>
        <p:spPr>
          <a:xfrm>
            <a:off x="12846205" y="7716645"/>
            <a:ext cx="1784195" cy="419242"/>
          </a:xfrm>
          <a:prstGeom prst="rect">
            <a:avLst/>
          </a:prstGeom>
        </p:spPr>
      </p:pic>
      <p:sp>
        <p:nvSpPr>
          <p:cNvPr id="32" name="Text 1">
            <a:extLst>
              <a:ext uri="{FF2B5EF4-FFF2-40B4-BE49-F238E27FC236}">
                <a16:creationId xmlns:a16="http://schemas.microsoft.com/office/drawing/2014/main" id="{E55B79B2-A81B-9A17-66A0-C38F6CAFB028}"/>
              </a:ext>
            </a:extLst>
          </p:cNvPr>
          <p:cNvSpPr/>
          <p:nvPr/>
        </p:nvSpPr>
        <p:spPr>
          <a:xfrm>
            <a:off x="1593353" y="1339557"/>
            <a:ext cx="11443573" cy="330034"/>
          </a:xfrm>
          <a:prstGeom prst="rect">
            <a:avLst/>
          </a:prstGeom>
          <a:noFill/>
          <a:ln/>
        </p:spPr>
        <p:txBody>
          <a:bodyPr wrap="square" lIns="0" tIns="0" rIns="0" bIns="0" rtlCol="0" anchor="t"/>
          <a:lstStyle/>
          <a:p>
            <a:pPr>
              <a:lnSpc>
                <a:spcPts val="2250"/>
              </a:lnSpc>
            </a:pPr>
            <a:r>
              <a:rPr lang="en-US" sz="1400" dirty="0">
                <a:hlinkClick r:id="rId4"/>
              </a:rPr>
              <a:t>https://www.figma.com/make/o6TdjCAHJgBHUe2UtSHrlm/Marketplace-Mobile-App?p=f&amp;fullscreen=1</a:t>
            </a:r>
            <a:endParaRPr lang="en-US" sz="1400" dirty="0"/>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613422" y="408742"/>
            <a:ext cx="3786426" cy="464582"/>
          </a:xfrm>
          <a:prstGeom prst="rect">
            <a:avLst/>
          </a:prstGeom>
          <a:noFill/>
          <a:ln/>
        </p:spPr>
        <p:txBody>
          <a:bodyPr wrap="none" lIns="0" tIns="0" rIns="0" bIns="0" rtlCol="0" anchor="t"/>
          <a:lstStyle/>
          <a:p>
            <a:pPr marL="0" indent="0" algn="l">
              <a:lnSpc>
                <a:spcPts val="3650"/>
              </a:lnSpc>
              <a:buNone/>
            </a:pPr>
            <a:r>
              <a:rPr lang="en-US" sz="2900" b="1" dirty="0">
                <a:solidFill>
                  <a:srgbClr val="443728"/>
                </a:solidFill>
                <a:latin typeface="Crimson Pro Bold" pitchFamily="34" charset="0"/>
                <a:ea typeface="Crimson Pro Bold" pitchFamily="34" charset="-122"/>
                <a:cs typeface="Crimson Pro Bold" pitchFamily="34" charset="-120"/>
              </a:rPr>
              <a:t>User Testing &amp; Iteration</a:t>
            </a:r>
            <a:endParaRPr lang="en-US" sz="2900" dirty="0"/>
          </a:p>
        </p:txBody>
      </p:sp>
      <p:sp>
        <p:nvSpPr>
          <p:cNvPr id="3" name="Text 1"/>
          <p:cNvSpPr/>
          <p:nvPr/>
        </p:nvSpPr>
        <p:spPr>
          <a:xfrm>
            <a:off x="2613422" y="1230035"/>
            <a:ext cx="4520446" cy="1455300"/>
          </a:xfrm>
          <a:prstGeom prst="rect">
            <a:avLst/>
          </a:prstGeom>
          <a:noFill/>
          <a:ln/>
        </p:spPr>
        <p:txBody>
          <a:bodyPr wrap="square" lIns="0" tIns="0" rIns="0" bIns="0" rtlCol="0" anchor="t"/>
          <a:lstStyle/>
          <a:p>
            <a:pPr marL="0" indent="0" algn="l">
              <a:lnSpc>
                <a:spcPts val="1850"/>
              </a:lnSpc>
              <a:buNone/>
            </a:pPr>
            <a:r>
              <a:rPr lang="en-US" sz="1400" dirty="0">
                <a:solidFill>
                  <a:srgbClr val="443728"/>
                </a:solidFill>
                <a:latin typeface="Open Sans" pitchFamily="34" charset="0"/>
                <a:ea typeface="Open Sans" pitchFamily="34" charset="-122"/>
                <a:cs typeface="Open Sans" pitchFamily="34" charset="-120"/>
              </a:rPr>
              <a:t>We conducted thorough testing of our prototype with a diverse group of users, simulating key tasks such as searching for books, engaging in chat, and confirming transactions. This iterative process allowed us to gather invaluable feedback and refine our design.</a:t>
            </a:r>
            <a:endParaRPr lang="en-US" sz="1400" dirty="0"/>
          </a:p>
        </p:txBody>
      </p:sp>
      <p:sp>
        <p:nvSpPr>
          <p:cNvPr id="4" name="Text 2"/>
          <p:cNvSpPr/>
          <p:nvPr/>
        </p:nvSpPr>
        <p:spPr>
          <a:xfrm>
            <a:off x="2613422" y="2841545"/>
            <a:ext cx="4520446" cy="951548"/>
          </a:xfrm>
          <a:prstGeom prst="rect">
            <a:avLst/>
          </a:prstGeom>
          <a:noFill/>
          <a:ln/>
        </p:spPr>
        <p:txBody>
          <a:bodyPr wrap="square" lIns="0" tIns="0" rIns="0" bIns="0" rtlCol="0" anchor="t"/>
          <a:lstStyle/>
          <a:p>
            <a:pPr marL="0" indent="0" algn="l">
              <a:lnSpc>
                <a:spcPts val="1850"/>
              </a:lnSpc>
              <a:buNone/>
            </a:pPr>
            <a:r>
              <a:rPr lang="en-US" sz="1400" dirty="0">
                <a:solidFill>
                  <a:srgbClr val="443728"/>
                </a:solidFill>
                <a:latin typeface="Open Sans" pitchFamily="34" charset="0"/>
                <a:ea typeface="Open Sans" pitchFamily="34" charset="-122"/>
                <a:cs typeface="Open Sans" pitchFamily="34" charset="-120"/>
              </a:rPr>
              <a:t>The feedback we received was overwhelmingly positive, confirming that our solution is not only </a:t>
            </a:r>
            <a:r>
              <a:rPr lang="en-US" sz="1400" dirty="0">
                <a:solidFill>
                  <a:srgbClr val="FFFFFF"/>
                </a:solidFill>
                <a:highlight>
                  <a:srgbClr val="A95B95"/>
                </a:highlight>
                <a:latin typeface="Open Sans" pitchFamily="34" charset="0"/>
                <a:ea typeface="Open Sans" pitchFamily="34" charset="-122"/>
                <a:cs typeface="Open Sans" pitchFamily="34" charset="-120"/>
              </a:rPr>
              <a:t>feasible and user-friendly</a:t>
            </a:r>
            <a:r>
              <a:rPr lang="en-US" sz="1400" dirty="0">
                <a:solidFill>
                  <a:srgbClr val="443728"/>
                </a:solidFill>
                <a:latin typeface="Open Sans" pitchFamily="34" charset="0"/>
                <a:ea typeface="Open Sans" pitchFamily="34" charset="-122"/>
                <a:cs typeface="Open Sans" pitchFamily="34" charset="-120"/>
              </a:rPr>
              <a:t> but also aligns perfectly with student needs, with ample room for future enhancements.</a:t>
            </a:r>
            <a:endParaRPr lang="en-US" sz="1400" dirty="0"/>
          </a:p>
        </p:txBody>
      </p:sp>
      <p:pic>
        <p:nvPicPr>
          <p:cNvPr id="5" name="Image 0" descr="preencoded.png"/>
          <p:cNvPicPr>
            <a:picLocks noChangeAspect="1"/>
          </p:cNvPicPr>
          <p:nvPr/>
        </p:nvPicPr>
        <p:blipFill>
          <a:blip r:embed="rId3"/>
          <a:stretch>
            <a:fillRect/>
          </a:stretch>
        </p:blipFill>
        <p:spPr>
          <a:xfrm>
            <a:off x="7801689" y="1230035"/>
            <a:ext cx="4215170" cy="4215170"/>
          </a:xfrm>
          <a:prstGeom prst="rect">
            <a:avLst/>
          </a:prstGeom>
        </p:spPr>
      </p:pic>
      <p:grpSp>
        <p:nvGrpSpPr>
          <p:cNvPr id="21" name="Group 20">
            <a:extLst>
              <a:ext uri="{FF2B5EF4-FFF2-40B4-BE49-F238E27FC236}">
                <a16:creationId xmlns:a16="http://schemas.microsoft.com/office/drawing/2014/main" id="{506A1EF7-7EBE-FAAC-9B62-45EAA69463EF}"/>
              </a:ext>
            </a:extLst>
          </p:cNvPr>
          <p:cNvGrpSpPr/>
          <p:nvPr/>
        </p:nvGrpSpPr>
        <p:grpSpPr>
          <a:xfrm>
            <a:off x="2613422" y="5634484"/>
            <a:ext cx="3035379" cy="1704261"/>
            <a:chOff x="2613422" y="6118265"/>
            <a:chExt cx="3035379" cy="1704261"/>
          </a:xfrm>
        </p:grpSpPr>
        <p:sp>
          <p:nvSpPr>
            <p:cNvPr id="6" name="Shape 3"/>
            <p:cNvSpPr/>
            <p:nvPr/>
          </p:nvSpPr>
          <p:spPr>
            <a:xfrm>
              <a:off x="2613422" y="6118265"/>
              <a:ext cx="3035379" cy="1704261"/>
            </a:xfrm>
            <a:prstGeom prst="roundRect">
              <a:avLst>
                <a:gd name="adj" fmla="val 3664"/>
              </a:avLst>
            </a:prstGeom>
            <a:solidFill>
              <a:srgbClr val="EBE2E0"/>
            </a:solidFill>
            <a:ln w="7620">
              <a:solidFill>
                <a:srgbClr val="D1C8C6"/>
              </a:solidFill>
              <a:prstDash val="solid"/>
            </a:ln>
          </p:spPr>
          <p:txBody>
            <a:bodyPr/>
            <a:lstStyle/>
            <a:p>
              <a:endParaRPr lang="en-MY"/>
            </a:p>
          </p:txBody>
        </p:sp>
        <p:sp>
          <p:nvSpPr>
            <p:cNvPr id="7" name="Shape 4"/>
            <p:cNvSpPr/>
            <p:nvPr/>
          </p:nvSpPr>
          <p:spPr>
            <a:xfrm>
              <a:off x="2769632" y="6274475"/>
              <a:ext cx="446008" cy="446008"/>
            </a:xfrm>
            <a:prstGeom prst="roundRect">
              <a:avLst>
                <a:gd name="adj" fmla="val 20499824"/>
              </a:avLst>
            </a:prstGeom>
            <a:solidFill>
              <a:srgbClr val="835E54"/>
            </a:solidFill>
            <a:ln/>
          </p:spPr>
          <p:txBody>
            <a:bodyPr/>
            <a:lstStyle/>
            <a:p>
              <a:endParaRPr lang="en-MY"/>
            </a:p>
          </p:txBody>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92266" y="6397109"/>
              <a:ext cx="200620" cy="200620"/>
            </a:xfrm>
            <a:prstGeom prst="rect">
              <a:avLst/>
            </a:prstGeom>
          </p:spPr>
        </p:pic>
        <p:sp>
          <p:nvSpPr>
            <p:cNvPr id="9" name="Text 5"/>
            <p:cNvSpPr/>
            <p:nvPr/>
          </p:nvSpPr>
          <p:spPr>
            <a:xfrm>
              <a:off x="2769632" y="6869073"/>
              <a:ext cx="1858328" cy="232291"/>
            </a:xfrm>
            <a:prstGeom prst="rect">
              <a:avLst/>
            </a:prstGeom>
            <a:noFill/>
            <a:ln/>
          </p:spPr>
          <p:txBody>
            <a:bodyPr wrap="none" lIns="0" tIns="0" rIns="0" bIns="0" rtlCol="0" anchor="t"/>
            <a:lstStyle/>
            <a:p>
              <a:pPr marL="0" indent="0" algn="l">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Intuitive Design</a:t>
              </a:r>
              <a:endParaRPr lang="en-US" sz="1450" dirty="0"/>
            </a:p>
          </p:txBody>
        </p:sp>
        <p:sp>
          <p:nvSpPr>
            <p:cNvPr id="10" name="Text 6"/>
            <p:cNvSpPr/>
            <p:nvPr/>
          </p:nvSpPr>
          <p:spPr>
            <a:xfrm>
              <a:off x="2769632" y="7190542"/>
              <a:ext cx="2722959" cy="475774"/>
            </a:xfrm>
            <a:prstGeom prst="rect">
              <a:avLst/>
            </a:prstGeom>
            <a:noFill/>
            <a:ln/>
          </p:spPr>
          <p:txBody>
            <a:bodyPr wrap="square" lIns="0" tIns="0" rIns="0" bIns="0" rtlCol="0" anchor="t"/>
            <a:lstStyle/>
            <a:p>
              <a:pPr marL="0" indent="0" algn="l">
                <a:lnSpc>
                  <a:spcPts val="1850"/>
                </a:lnSpc>
                <a:buNone/>
              </a:pPr>
              <a:r>
                <a:rPr lang="en-US" sz="1150" dirty="0">
                  <a:solidFill>
                    <a:srgbClr val="443728"/>
                  </a:solidFill>
                  <a:latin typeface="Open Sans" pitchFamily="34" charset="0"/>
                  <a:ea typeface="Open Sans" pitchFamily="34" charset="-122"/>
                  <a:cs typeface="Open Sans" pitchFamily="34" charset="-120"/>
                </a:rPr>
                <a:t>The system was praised for its ease of understanding and navigation.</a:t>
              </a:r>
              <a:endParaRPr lang="en-US" sz="1150" dirty="0"/>
            </a:p>
          </p:txBody>
        </p:sp>
      </p:grpSp>
      <p:grpSp>
        <p:nvGrpSpPr>
          <p:cNvPr id="23" name="Group 22">
            <a:extLst>
              <a:ext uri="{FF2B5EF4-FFF2-40B4-BE49-F238E27FC236}">
                <a16:creationId xmlns:a16="http://schemas.microsoft.com/office/drawing/2014/main" id="{78929495-694A-4A5E-72B1-A7A505F4E86E}"/>
              </a:ext>
            </a:extLst>
          </p:cNvPr>
          <p:cNvGrpSpPr/>
          <p:nvPr/>
        </p:nvGrpSpPr>
        <p:grpSpPr>
          <a:xfrm>
            <a:off x="5797391" y="5634484"/>
            <a:ext cx="3035498" cy="1704261"/>
            <a:chOff x="5797391" y="6118265"/>
            <a:chExt cx="3035498" cy="1704261"/>
          </a:xfrm>
        </p:grpSpPr>
        <p:sp>
          <p:nvSpPr>
            <p:cNvPr id="11" name="Shape 7"/>
            <p:cNvSpPr/>
            <p:nvPr/>
          </p:nvSpPr>
          <p:spPr>
            <a:xfrm>
              <a:off x="5797391" y="6118265"/>
              <a:ext cx="3035498" cy="1704261"/>
            </a:xfrm>
            <a:prstGeom prst="roundRect">
              <a:avLst>
                <a:gd name="adj" fmla="val 3664"/>
              </a:avLst>
            </a:prstGeom>
            <a:solidFill>
              <a:srgbClr val="EBE2E0"/>
            </a:solidFill>
            <a:ln w="7620">
              <a:solidFill>
                <a:srgbClr val="D1C8C6"/>
              </a:solidFill>
              <a:prstDash val="solid"/>
            </a:ln>
          </p:spPr>
          <p:txBody>
            <a:bodyPr/>
            <a:lstStyle/>
            <a:p>
              <a:endParaRPr lang="en-MY"/>
            </a:p>
          </p:txBody>
        </p:sp>
        <p:sp>
          <p:nvSpPr>
            <p:cNvPr id="12" name="Shape 8"/>
            <p:cNvSpPr/>
            <p:nvPr/>
          </p:nvSpPr>
          <p:spPr>
            <a:xfrm>
              <a:off x="5953601" y="6274475"/>
              <a:ext cx="446008" cy="446008"/>
            </a:xfrm>
            <a:prstGeom prst="roundRect">
              <a:avLst>
                <a:gd name="adj" fmla="val 20499824"/>
              </a:avLst>
            </a:prstGeom>
            <a:solidFill>
              <a:srgbClr val="835E54"/>
            </a:solidFill>
            <a:ln/>
          </p:spPr>
          <p:txBody>
            <a:bodyPr/>
            <a:lstStyle/>
            <a:p>
              <a:endParaRPr lang="en-MY"/>
            </a:p>
          </p:txBody>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6236" y="6397109"/>
              <a:ext cx="200620" cy="200620"/>
            </a:xfrm>
            <a:prstGeom prst="rect">
              <a:avLst/>
            </a:prstGeom>
          </p:spPr>
        </p:pic>
        <p:sp>
          <p:nvSpPr>
            <p:cNvPr id="14" name="Text 9"/>
            <p:cNvSpPr/>
            <p:nvPr/>
          </p:nvSpPr>
          <p:spPr>
            <a:xfrm>
              <a:off x="5953601" y="6869073"/>
              <a:ext cx="1858328" cy="232291"/>
            </a:xfrm>
            <a:prstGeom prst="rect">
              <a:avLst/>
            </a:prstGeom>
            <a:noFill/>
            <a:ln/>
          </p:spPr>
          <p:txBody>
            <a:bodyPr wrap="none" lIns="0" tIns="0" rIns="0" bIns="0" rtlCol="0" anchor="t"/>
            <a:lstStyle/>
            <a:p>
              <a:pPr marL="0" indent="0" algn="l">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Practical Workflow</a:t>
              </a:r>
              <a:endParaRPr lang="en-US" sz="1450" dirty="0"/>
            </a:p>
          </p:txBody>
        </p:sp>
        <p:sp>
          <p:nvSpPr>
            <p:cNvPr id="15" name="Text 10"/>
            <p:cNvSpPr/>
            <p:nvPr/>
          </p:nvSpPr>
          <p:spPr>
            <a:xfrm>
              <a:off x="5953601" y="7190542"/>
              <a:ext cx="2723078" cy="475774"/>
            </a:xfrm>
            <a:prstGeom prst="rect">
              <a:avLst/>
            </a:prstGeom>
            <a:noFill/>
            <a:ln/>
          </p:spPr>
          <p:txBody>
            <a:bodyPr wrap="square" lIns="0" tIns="0" rIns="0" bIns="0" rtlCol="0" anchor="t"/>
            <a:lstStyle/>
            <a:p>
              <a:pPr marL="0" indent="0" algn="l">
                <a:lnSpc>
                  <a:spcPts val="1850"/>
                </a:lnSpc>
                <a:buNone/>
              </a:pPr>
              <a:r>
                <a:rPr lang="en-US" sz="1150" dirty="0">
                  <a:solidFill>
                    <a:srgbClr val="443728"/>
                  </a:solidFill>
                  <a:latin typeface="Open Sans" pitchFamily="34" charset="0"/>
                  <a:ea typeface="Open Sans" pitchFamily="34" charset="-122"/>
                  <a:cs typeface="Open Sans" pitchFamily="34" charset="-120"/>
                </a:rPr>
                <a:t>Users found the transaction flow to be practical and realistic.</a:t>
              </a:r>
              <a:endParaRPr lang="en-US" sz="1150" dirty="0"/>
            </a:p>
          </p:txBody>
        </p:sp>
      </p:grpSp>
      <p:grpSp>
        <p:nvGrpSpPr>
          <p:cNvPr id="24" name="Group 23">
            <a:extLst>
              <a:ext uri="{FF2B5EF4-FFF2-40B4-BE49-F238E27FC236}">
                <a16:creationId xmlns:a16="http://schemas.microsoft.com/office/drawing/2014/main" id="{D76BF3B3-878D-4C09-7845-36530ECAB8BB}"/>
              </a:ext>
            </a:extLst>
          </p:cNvPr>
          <p:cNvGrpSpPr/>
          <p:nvPr/>
        </p:nvGrpSpPr>
        <p:grpSpPr>
          <a:xfrm>
            <a:off x="8981480" y="5634484"/>
            <a:ext cx="3035379" cy="1704261"/>
            <a:chOff x="8981480" y="6118265"/>
            <a:chExt cx="3035379" cy="1704261"/>
          </a:xfrm>
        </p:grpSpPr>
        <p:sp>
          <p:nvSpPr>
            <p:cNvPr id="16" name="Shape 11"/>
            <p:cNvSpPr/>
            <p:nvPr/>
          </p:nvSpPr>
          <p:spPr>
            <a:xfrm>
              <a:off x="8981480" y="6118265"/>
              <a:ext cx="3035379" cy="1704261"/>
            </a:xfrm>
            <a:prstGeom prst="roundRect">
              <a:avLst>
                <a:gd name="adj" fmla="val 3664"/>
              </a:avLst>
            </a:prstGeom>
            <a:solidFill>
              <a:srgbClr val="EBE2E0"/>
            </a:solidFill>
            <a:ln w="7620">
              <a:solidFill>
                <a:srgbClr val="D1C8C6"/>
              </a:solidFill>
              <a:prstDash val="solid"/>
            </a:ln>
          </p:spPr>
          <p:txBody>
            <a:bodyPr/>
            <a:lstStyle/>
            <a:p>
              <a:endParaRPr lang="en-MY"/>
            </a:p>
          </p:txBody>
        </p:sp>
        <p:sp>
          <p:nvSpPr>
            <p:cNvPr id="17" name="Shape 12"/>
            <p:cNvSpPr/>
            <p:nvPr/>
          </p:nvSpPr>
          <p:spPr>
            <a:xfrm>
              <a:off x="9137690" y="6274475"/>
              <a:ext cx="446008" cy="446008"/>
            </a:xfrm>
            <a:prstGeom prst="roundRect">
              <a:avLst>
                <a:gd name="adj" fmla="val 20499824"/>
              </a:avLst>
            </a:prstGeom>
            <a:solidFill>
              <a:srgbClr val="835E54"/>
            </a:solidFill>
            <a:ln/>
          </p:spPr>
          <p:txBody>
            <a:bodyPr/>
            <a:lstStyle/>
            <a:p>
              <a:endParaRPr lang="en-MY"/>
            </a:p>
          </p:txBody>
        </p:sp>
        <p:pic>
          <p:nvPicPr>
            <p:cNvPr id="1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60324" y="6397109"/>
              <a:ext cx="200620" cy="200620"/>
            </a:xfrm>
            <a:prstGeom prst="rect">
              <a:avLst/>
            </a:prstGeom>
          </p:spPr>
        </p:pic>
        <p:sp>
          <p:nvSpPr>
            <p:cNvPr id="19" name="Text 13"/>
            <p:cNvSpPr/>
            <p:nvPr/>
          </p:nvSpPr>
          <p:spPr>
            <a:xfrm>
              <a:off x="9137690" y="6869073"/>
              <a:ext cx="2075497" cy="232291"/>
            </a:xfrm>
            <a:prstGeom prst="rect">
              <a:avLst/>
            </a:prstGeom>
            <a:noFill/>
            <a:ln/>
          </p:spPr>
          <p:txBody>
            <a:bodyPr wrap="none" lIns="0" tIns="0" rIns="0" bIns="0" rtlCol="0" anchor="t"/>
            <a:lstStyle/>
            <a:p>
              <a:pPr marL="0" indent="0" algn="l">
                <a:lnSpc>
                  <a:spcPts val="1800"/>
                </a:lnSpc>
                <a:buNone/>
              </a:pPr>
              <a:r>
                <a:rPr lang="en-US" sz="1450" b="1" dirty="0">
                  <a:solidFill>
                    <a:srgbClr val="443728"/>
                  </a:solidFill>
                  <a:latin typeface="Crimson Pro Bold" pitchFamily="34" charset="0"/>
                  <a:ea typeface="Crimson Pro Bold" pitchFamily="34" charset="-122"/>
                  <a:cs typeface="Crimson Pro Bold" pitchFamily="34" charset="-120"/>
                </a:rPr>
                <a:t>Refinement Opportunities</a:t>
              </a:r>
              <a:endParaRPr lang="en-US" sz="1450" dirty="0"/>
            </a:p>
          </p:txBody>
        </p:sp>
        <p:sp>
          <p:nvSpPr>
            <p:cNvPr id="20" name="Text 14"/>
            <p:cNvSpPr/>
            <p:nvPr/>
          </p:nvSpPr>
          <p:spPr>
            <a:xfrm>
              <a:off x="9137690" y="7190542"/>
              <a:ext cx="2722959" cy="475774"/>
            </a:xfrm>
            <a:prstGeom prst="rect">
              <a:avLst/>
            </a:prstGeom>
            <a:noFill/>
            <a:ln/>
          </p:spPr>
          <p:txBody>
            <a:bodyPr wrap="square" lIns="0" tIns="0" rIns="0" bIns="0" rtlCol="0" anchor="t"/>
            <a:lstStyle/>
            <a:p>
              <a:pPr marL="0" indent="0" algn="l">
                <a:lnSpc>
                  <a:spcPts val="1850"/>
                </a:lnSpc>
                <a:buNone/>
              </a:pPr>
              <a:r>
                <a:rPr lang="en-US" sz="1150" dirty="0">
                  <a:solidFill>
                    <a:srgbClr val="443728"/>
                  </a:solidFill>
                  <a:latin typeface="Open Sans" pitchFamily="34" charset="0"/>
                  <a:ea typeface="Open Sans" pitchFamily="34" charset="-122"/>
                  <a:cs typeface="Open Sans" pitchFamily="34" charset="-120"/>
                </a:rPr>
                <a:t>Suggestions were made for further UI improvements to enhance clarity.</a:t>
              </a:r>
              <a:endParaRPr lang="en-US" sz="1150" dirty="0"/>
            </a:p>
          </p:txBody>
        </p:sp>
      </p:grpSp>
      <p:pic>
        <p:nvPicPr>
          <p:cNvPr id="22" name="Picture 21">
            <a:extLst>
              <a:ext uri="{FF2B5EF4-FFF2-40B4-BE49-F238E27FC236}">
                <a16:creationId xmlns:a16="http://schemas.microsoft.com/office/drawing/2014/main" id="{61A40066-401F-1B79-6E20-093F35874881}"/>
              </a:ext>
            </a:extLst>
          </p:cNvPr>
          <p:cNvPicPr>
            <a:picLocks noChangeAspect="1"/>
          </p:cNvPicPr>
          <p:nvPr/>
        </p:nvPicPr>
        <p:blipFill>
          <a:blip r:embed="rId10"/>
          <a:stretch>
            <a:fillRect/>
          </a:stretch>
        </p:blipFill>
        <p:spPr>
          <a:xfrm>
            <a:off x="12846205" y="7716645"/>
            <a:ext cx="1784195" cy="419242"/>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985724"/>
            <a:ext cx="6957655"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 Impact &amp; Future</a:t>
            </a:r>
            <a:endParaRPr lang="en-US" sz="4450" dirty="0"/>
          </a:p>
        </p:txBody>
      </p:sp>
      <p:sp>
        <p:nvSpPr>
          <p:cNvPr id="3" name="Text 1"/>
          <p:cNvSpPr/>
          <p:nvPr/>
        </p:nvSpPr>
        <p:spPr>
          <a:xfrm>
            <a:off x="793790" y="303466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In conclusion, our Design Thinking project powerfully demonstrates how this methodology can transform real student challenges into impactful digital solutions. By deeply focusing on empathy, fostering trust, and prioritizing usability, our platform achieves multiple objectives:</a:t>
            </a:r>
            <a:endParaRPr lang="en-US" sz="1750" dirty="0"/>
          </a:p>
        </p:txBody>
      </p:sp>
      <p:sp>
        <p:nvSpPr>
          <p:cNvPr id="4" name="Text 2"/>
          <p:cNvSpPr/>
          <p:nvPr/>
        </p:nvSpPr>
        <p:spPr>
          <a:xfrm>
            <a:off x="793790" y="437852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43728"/>
                </a:solidFill>
                <a:latin typeface="Open Sans" pitchFamily="34" charset="0"/>
                <a:ea typeface="Open Sans" pitchFamily="34" charset="-122"/>
                <a:cs typeface="Open Sans" pitchFamily="34" charset="-120"/>
              </a:rPr>
              <a:t>It significantly </a:t>
            </a:r>
            <a:r>
              <a:rPr lang="en-US" sz="1750" b="1" dirty="0">
                <a:solidFill>
                  <a:srgbClr val="443728"/>
                </a:solidFill>
                <a:latin typeface="Open Sans" pitchFamily="34" charset="0"/>
                <a:ea typeface="Open Sans" pitchFamily="34" charset="-122"/>
                <a:cs typeface="Open Sans" pitchFamily="34" charset="-120"/>
              </a:rPr>
              <a:t>helps students save money</a:t>
            </a:r>
            <a:r>
              <a:rPr lang="en-US" sz="1750" dirty="0">
                <a:solidFill>
                  <a:srgbClr val="443728"/>
                </a:solidFill>
                <a:latin typeface="Open Sans" pitchFamily="34" charset="0"/>
                <a:ea typeface="Open Sans" pitchFamily="34" charset="-122"/>
                <a:cs typeface="Open Sans" pitchFamily="34" charset="-120"/>
              </a:rPr>
              <a:t> on essential academic resources.</a:t>
            </a:r>
            <a:endParaRPr lang="en-US" sz="1750" dirty="0"/>
          </a:p>
        </p:txBody>
      </p:sp>
      <p:sp>
        <p:nvSpPr>
          <p:cNvPr id="5" name="Text 3"/>
          <p:cNvSpPr/>
          <p:nvPr/>
        </p:nvSpPr>
        <p:spPr>
          <a:xfrm>
            <a:off x="793790" y="482072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43728"/>
                </a:solidFill>
                <a:latin typeface="Open Sans" pitchFamily="34" charset="0"/>
                <a:ea typeface="Open Sans" pitchFamily="34" charset="-122"/>
                <a:cs typeface="Open Sans" pitchFamily="34" charset="-120"/>
              </a:rPr>
              <a:t>It actively </a:t>
            </a:r>
            <a:r>
              <a:rPr lang="en-US" sz="1750" b="1" dirty="0">
                <a:solidFill>
                  <a:srgbClr val="443728"/>
                </a:solidFill>
                <a:latin typeface="Open Sans" pitchFamily="34" charset="0"/>
                <a:ea typeface="Open Sans" pitchFamily="34" charset="-122"/>
                <a:cs typeface="Open Sans" pitchFamily="34" charset="-120"/>
              </a:rPr>
              <a:t>promotes sustainability</a:t>
            </a:r>
            <a:r>
              <a:rPr lang="en-US" sz="1750" dirty="0">
                <a:solidFill>
                  <a:srgbClr val="443728"/>
                </a:solidFill>
                <a:latin typeface="Open Sans" pitchFamily="34" charset="0"/>
                <a:ea typeface="Open Sans" pitchFamily="34" charset="-122"/>
                <a:cs typeface="Open Sans" pitchFamily="34" charset="-120"/>
              </a:rPr>
              <a:t> through the reuse of academic materials.</a:t>
            </a:r>
            <a:endParaRPr lang="en-US" sz="1750" dirty="0"/>
          </a:p>
        </p:txBody>
      </p:sp>
      <p:sp>
        <p:nvSpPr>
          <p:cNvPr id="6" name="Text 4"/>
          <p:cNvSpPr/>
          <p:nvPr/>
        </p:nvSpPr>
        <p:spPr>
          <a:xfrm>
            <a:off x="793790" y="526292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43728"/>
                </a:solidFill>
                <a:latin typeface="Open Sans" pitchFamily="34" charset="0"/>
                <a:ea typeface="Open Sans" pitchFamily="34" charset="-122"/>
                <a:cs typeface="Open Sans" pitchFamily="34" charset="-120"/>
              </a:rPr>
              <a:t>It cultivates </a:t>
            </a:r>
            <a:r>
              <a:rPr lang="en-US" sz="1750" b="1" dirty="0">
                <a:solidFill>
                  <a:srgbClr val="443728"/>
                </a:solidFill>
                <a:latin typeface="Open Sans" pitchFamily="34" charset="0"/>
                <a:ea typeface="Open Sans" pitchFamily="34" charset="-122"/>
                <a:cs typeface="Open Sans" pitchFamily="34" charset="-120"/>
              </a:rPr>
              <a:t>safer and more reliable peer-to-peer interactions</a:t>
            </a:r>
            <a:r>
              <a:rPr lang="en-US" sz="1750" dirty="0">
                <a:solidFill>
                  <a:srgbClr val="443728"/>
                </a:solidFill>
                <a:latin typeface="Open Sans" pitchFamily="34" charset="0"/>
                <a:ea typeface="Open Sans" pitchFamily="34" charset="-122"/>
                <a:cs typeface="Open Sans" pitchFamily="34" charset="-120"/>
              </a:rPr>
              <a:t> within the university community.</a:t>
            </a:r>
            <a:endParaRPr lang="en-US" sz="1750" dirty="0"/>
          </a:p>
        </p:txBody>
      </p:sp>
      <p:pic>
        <p:nvPicPr>
          <p:cNvPr id="8" name="Picture 7">
            <a:extLst>
              <a:ext uri="{FF2B5EF4-FFF2-40B4-BE49-F238E27FC236}">
                <a16:creationId xmlns:a16="http://schemas.microsoft.com/office/drawing/2014/main" id="{A1241FA8-9CFF-1C82-256F-CC1A5E7DB737}"/>
              </a:ext>
            </a:extLst>
          </p:cNvPr>
          <p:cNvPicPr>
            <a:picLocks noChangeAspect="1"/>
          </p:cNvPicPr>
          <p:nvPr/>
        </p:nvPicPr>
        <p:blipFill>
          <a:blip r:embed="rId3"/>
          <a:stretch>
            <a:fillRect/>
          </a:stretch>
        </p:blipFill>
        <p:spPr>
          <a:xfrm>
            <a:off x="12846205" y="7716645"/>
            <a:ext cx="1784195" cy="419242"/>
          </a:xfrm>
          <a:prstGeom prst="rect">
            <a:avLst/>
          </a:prstGeom>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73CED-6E10-FCA4-2EBE-2314A10C100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9A07AFE-363B-5206-FEEA-2AAAB87D7602}"/>
              </a:ext>
            </a:extLst>
          </p:cNvPr>
          <p:cNvSpPr/>
          <p:nvPr/>
        </p:nvSpPr>
        <p:spPr>
          <a:xfrm>
            <a:off x="793787" y="591822"/>
            <a:ext cx="6957655" cy="708779"/>
          </a:xfrm>
          <a:prstGeom prst="rect">
            <a:avLst/>
          </a:prstGeom>
          <a:noFill/>
          <a:ln/>
        </p:spPr>
        <p:txBody>
          <a:bodyPr wrap="none" lIns="0" tIns="0" rIns="0" bIns="0" rtlCol="0" anchor="t"/>
          <a:lstStyle/>
          <a:p>
            <a:pPr marL="0" indent="0" algn="l">
              <a:lnSpc>
                <a:spcPts val="5550"/>
              </a:lnSpc>
              <a:buNone/>
            </a:pPr>
            <a:r>
              <a:rPr lang="en-US" sz="4450" b="1" dirty="0" err="1">
                <a:solidFill>
                  <a:srgbClr val="443728"/>
                </a:solidFill>
                <a:latin typeface="Crimson Pro Bold" pitchFamily="34" charset="0"/>
                <a:ea typeface="Crimson Pro Bold" pitchFamily="34" charset="-122"/>
                <a:cs typeface="Crimson Pro Bold" pitchFamily="34" charset="-120"/>
              </a:rPr>
              <a:t>QnA</a:t>
            </a:r>
            <a:endParaRPr lang="en-US" sz="4450" dirty="0"/>
          </a:p>
        </p:txBody>
      </p:sp>
      <p:sp>
        <p:nvSpPr>
          <p:cNvPr id="4" name="Text 2">
            <a:extLst>
              <a:ext uri="{FF2B5EF4-FFF2-40B4-BE49-F238E27FC236}">
                <a16:creationId xmlns:a16="http://schemas.microsoft.com/office/drawing/2014/main" id="{EE6E3B9C-BE7D-38A7-BCDC-4AAB6994027E}"/>
              </a:ext>
            </a:extLst>
          </p:cNvPr>
          <p:cNvSpPr/>
          <p:nvPr/>
        </p:nvSpPr>
        <p:spPr>
          <a:xfrm>
            <a:off x="1027960" y="1635517"/>
            <a:ext cx="13042821" cy="840248"/>
          </a:xfrm>
          <a:prstGeom prst="rect">
            <a:avLst/>
          </a:prstGeom>
          <a:noFill/>
          <a:ln/>
        </p:spPr>
        <p:txBody>
          <a:bodyPr wrap="none" lIns="0" tIns="0" rIns="0" bIns="0" rtlCol="0" anchor="t"/>
          <a:lstStyle/>
          <a:p>
            <a:pPr marL="342900" indent="-342900">
              <a:lnSpc>
                <a:spcPts val="2850"/>
              </a:lnSpc>
              <a:buSzPct val="100000"/>
              <a:buAutoNum type="arabicPeriod"/>
            </a:pPr>
            <a:r>
              <a:rPr lang="en-US" sz="2800" dirty="0"/>
              <a:t>How many respondents did we collect via Google Form? </a:t>
            </a:r>
          </a:p>
          <a:p>
            <a:pPr>
              <a:lnSpc>
                <a:spcPts val="2850"/>
              </a:lnSpc>
              <a:buSzPct val="100000"/>
            </a:pPr>
            <a:endParaRPr lang="en-US" sz="2800" dirty="0"/>
          </a:p>
        </p:txBody>
      </p:sp>
      <p:pic>
        <p:nvPicPr>
          <p:cNvPr id="8" name="Picture 7">
            <a:extLst>
              <a:ext uri="{FF2B5EF4-FFF2-40B4-BE49-F238E27FC236}">
                <a16:creationId xmlns:a16="http://schemas.microsoft.com/office/drawing/2014/main" id="{2E9EA4A8-6335-F920-7E1F-466941D9345E}"/>
              </a:ext>
            </a:extLst>
          </p:cNvPr>
          <p:cNvPicPr>
            <a:picLocks noChangeAspect="1"/>
          </p:cNvPicPr>
          <p:nvPr/>
        </p:nvPicPr>
        <p:blipFill>
          <a:blip r:embed="rId3"/>
          <a:stretch>
            <a:fillRect/>
          </a:stretch>
        </p:blipFill>
        <p:spPr>
          <a:xfrm>
            <a:off x="12846205" y="7716645"/>
            <a:ext cx="1784195" cy="419242"/>
          </a:xfrm>
          <a:prstGeom prst="rect">
            <a:avLst/>
          </a:prstGeom>
        </p:spPr>
      </p:pic>
      <p:sp>
        <p:nvSpPr>
          <p:cNvPr id="10" name="Text 2">
            <a:extLst>
              <a:ext uri="{FF2B5EF4-FFF2-40B4-BE49-F238E27FC236}">
                <a16:creationId xmlns:a16="http://schemas.microsoft.com/office/drawing/2014/main" id="{063E038F-3E8D-0DB2-AFF7-6852572E6D9B}"/>
              </a:ext>
            </a:extLst>
          </p:cNvPr>
          <p:cNvSpPr/>
          <p:nvPr/>
        </p:nvSpPr>
        <p:spPr>
          <a:xfrm>
            <a:off x="1027962" y="3611042"/>
            <a:ext cx="13042821" cy="1518519"/>
          </a:xfrm>
          <a:prstGeom prst="rect">
            <a:avLst/>
          </a:prstGeom>
          <a:noFill/>
          <a:ln/>
        </p:spPr>
        <p:txBody>
          <a:bodyPr wrap="none" lIns="0" tIns="0" rIns="0" bIns="0" rtlCol="0" anchor="t"/>
          <a:lstStyle/>
          <a:p>
            <a:pPr>
              <a:lnSpc>
                <a:spcPts val="2850"/>
              </a:lnSpc>
              <a:buSzPct val="100000"/>
            </a:pPr>
            <a:r>
              <a:rPr lang="en-US" sz="2800" dirty="0"/>
              <a:t>2. List 2 solutions that we mentioned to solve the issue.</a:t>
            </a:r>
          </a:p>
          <a:p>
            <a:pPr>
              <a:lnSpc>
                <a:spcPts val="2850"/>
              </a:lnSpc>
              <a:buSzPct val="100000"/>
            </a:pPr>
            <a:endParaRPr lang="en-US" sz="2000" dirty="0"/>
          </a:p>
        </p:txBody>
      </p:sp>
      <p:sp>
        <p:nvSpPr>
          <p:cNvPr id="11" name="Text 2">
            <a:extLst>
              <a:ext uri="{FF2B5EF4-FFF2-40B4-BE49-F238E27FC236}">
                <a16:creationId xmlns:a16="http://schemas.microsoft.com/office/drawing/2014/main" id="{6E946829-7656-6EE2-2FBA-90280AB16660}"/>
              </a:ext>
            </a:extLst>
          </p:cNvPr>
          <p:cNvSpPr/>
          <p:nvPr/>
        </p:nvSpPr>
        <p:spPr>
          <a:xfrm>
            <a:off x="1027959" y="5631174"/>
            <a:ext cx="13042821" cy="840248"/>
          </a:xfrm>
          <a:prstGeom prst="rect">
            <a:avLst/>
          </a:prstGeom>
          <a:noFill/>
          <a:ln/>
        </p:spPr>
        <p:txBody>
          <a:bodyPr wrap="none" lIns="0" tIns="0" rIns="0" bIns="0" rtlCol="0" anchor="t"/>
          <a:lstStyle/>
          <a:p>
            <a:pPr>
              <a:lnSpc>
                <a:spcPts val="2850"/>
              </a:lnSpc>
              <a:buSzPct val="100000"/>
            </a:pPr>
            <a:r>
              <a:rPr lang="en-US" sz="2800" dirty="0"/>
              <a:t>3. What application did we use to make our prototype? </a:t>
            </a:r>
          </a:p>
        </p:txBody>
      </p:sp>
    </p:spTree>
    <p:extLst>
      <p:ext uri="{BB962C8B-B14F-4D97-AF65-F5344CB8AC3E}">
        <p14:creationId xmlns:p14="http://schemas.microsoft.com/office/powerpoint/2010/main" val="91890011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1218</Words>
  <Application>Microsoft Office PowerPoint</Application>
  <PresentationFormat>Custom</PresentationFormat>
  <Paragraphs>124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Crimson Pro Light</vt:lpstr>
      <vt:lpstr>Open Sans</vt:lpstr>
      <vt:lpstr>Arial</vt:lpstr>
      <vt:lpstr>Crimson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Max Ling</cp:lastModifiedBy>
  <cp:revision>4</cp:revision>
  <dcterms:created xsi:type="dcterms:W3CDTF">2026-01-11T08:47:18Z</dcterms:created>
  <dcterms:modified xsi:type="dcterms:W3CDTF">2026-01-15T06:23:58Z</dcterms:modified>
</cp:coreProperties>
</file>